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60" r:id="rId1"/>
  </p:sldMasterIdLst>
  <p:notesMasterIdLst>
    <p:notesMasterId r:id="rId83"/>
  </p:notesMasterIdLst>
  <p:sldIdLst>
    <p:sldId id="525" r:id="rId2"/>
    <p:sldId id="257" r:id="rId3"/>
    <p:sldId id="627" r:id="rId4"/>
    <p:sldId id="531" r:id="rId5"/>
    <p:sldId id="628" r:id="rId6"/>
    <p:sldId id="535" r:id="rId7"/>
    <p:sldId id="532" r:id="rId8"/>
    <p:sldId id="536" r:id="rId9"/>
    <p:sldId id="537" r:id="rId10"/>
    <p:sldId id="544" r:id="rId11"/>
    <p:sldId id="623" r:id="rId12"/>
    <p:sldId id="538" r:id="rId13"/>
    <p:sldId id="539" r:id="rId14"/>
    <p:sldId id="540" r:id="rId15"/>
    <p:sldId id="541" r:id="rId16"/>
    <p:sldId id="542" r:id="rId17"/>
    <p:sldId id="543" r:id="rId18"/>
    <p:sldId id="546" r:id="rId19"/>
    <p:sldId id="555" r:id="rId20"/>
    <p:sldId id="547" r:id="rId21"/>
    <p:sldId id="548" r:id="rId22"/>
    <p:sldId id="549" r:id="rId23"/>
    <p:sldId id="550" r:id="rId24"/>
    <p:sldId id="551" r:id="rId25"/>
    <p:sldId id="556" r:id="rId26"/>
    <p:sldId id="552" r:id="rId27"/>
    <p:sldId id="553" r:id="rId28"/>
    <p:sldId id="554" r:id="rId29"/>
    <p:sldId id="624" r:id="rId30"/>
    <p:sldId id="533" r:id="rId31"/>
    <p:sldId id="557" r:id="rId32"/>
    <p:sldId id="558" r:id="rId33"/>
    <p:sldId id="563" r:id="rId34"/>
    <p:sldId id="565" r:id="rId35"/>
    <p:sldId id="566" r:id="rId36"/>
    <p:sldId id="569" r:id="rId37"/>
    <p:sldId id="570" r:id="rId38"/>
    <p:sldId id="580" r:id="rId39"/>
    <p:sldId id="573" r:id="rId40"/>
    <p:sldId id="574" r:id="rId41"/>
    <p:sldId id="581" r:id="rId42"/>
    <p:sldId id="577" r:id="rId43"/>
    <p:sldId id="582" r:id="rId44"/>
    <p:sldId id="578" r:id="rId45"/>
    <p:sldId id="559" r:id="rId46"/>
    <p:sldId id="560" r:id="rId47"/>
    <p:sldId id="561" r:id="rId48"/>
    <p:sldId id="562" r:id="rId49"/>
    <p:sldId id="583" r:id="rId50"/>
    <p:sldId id="584" r:id="rId51"/>
    <p:sldId id="585" r:id="rId52"/>
    <p:sldId id="586" r:id="rId53"/>
    <p:sldId id="587" r:id="rId54"/>
    <p:sldId id="625" r:id="rId55"/>
    <p:sldId id="588" r:id="rId56"/>
    <p:sldId id="589" r:id="rId57"/>
    <p:sldId id="596" r:id="rId58"/>
    <p:sldId id="597" r:id="rId59"/>
    <p:sldId id="590" r:id="rId60"/>
    <p:sldId id="598" r:id="rId61"/>
    <p:sldId id="599" r:id="rId62"/>
    <p:sldId id="600" r:id="rId63"/>
    <p:sldId id="601" r:id="rId64"/>
    <p:sldId id="603" r:id="rId65"/>
    <p:sldId id="604" r:id="rId66"/>
    <p:sldId id="605" r:id="rId67"/>
    <p:sldId id="609" r:id="rId68"/>
    <p:sldId id="610" r:id="rId69"/>
    <p:sldId id="611" r:id="rId70"/>
    <p:sldId id="612" r:id="rId71"/>
    <p:sldId id="626" r:id="rId72"/>
    <p:sldId id="613" r:id="rId73"/>
    <p:sldId id="614" r:id="rId74"/>
    <p:sldId id="615" r:id="rId75"/>
    <p:sldId id="616" r:id="rId76"/>
    <p:sldId id="617" r:id="rId77"/>
    <p:sldId id="618" r:id="rId78"/>
    <p:sldId id="619" r:id="rId79"/>
    <p:sldId id="620" r:id="rId80"/>
    <p:sldId id="621" r:id="rId81"/>
    <p:sldId id="602" r:id="rId82"/>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7211-7024-4834-BA3D-F80F8EF94C11}" type="datetimeFigureOut">
              <a:rPr lang="es-ES" smtClean="0"/>
              <a:t>10/02/2020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36A8C-AAE0-41A5-886E-68EAE954AEE9}" type="slidenum">
              <a:rPr lang="es-ES" smtClean="0"/>
              <a:t>‹Nº›</a:t>
            </a:fld>
            <a:endParaRPr lang="es-ES"/>
          </a:p>
        </p:txBody>
      </p:sp>
    </p:spTree>
    <p:extLst>
      <p:ext uri="{BB962C8B-B14F-4D97-AF65-F5344CB8AC3E}">
        <p14:creationId xmlns:p14="http://schemas.microsoft.com/office/powerpoint/2010/main" val="22203482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4" name="Rectángulo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6" name="Rectángulo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ctrTitle"/>
          </p:nvPr>
        </p:nvSpPr>
        <p:spPr>
          <a:xfrm>
            <a:off x="1523999" y="4800600"/>
            <a:ext cx="9144002" cy="1143000"/>
          </a:xfrm>
        </p:spPr>
        <p:txBody>
          <a:bodyPr rtlCol="0" anchor="b">
            <a:noAutofit/>
          </a:bodyPr>
          <a:lstStyle>
            <a:lvl1pPr algn="ctr" rtl="0">
              <a:defRPr sz="4100">
                <a:solidFill>
                  <a:schemeClr val="bg1"/>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522413" y="5943600"/>
            <a:ext cx="9144002" cy="762000"/>
          </a:xfrm>
        </p:spPr>
        <p:txBody>
          <a:bodyPr rtlCol="0">
            <a:normAutofit/>
          </a:bodyPr>
          <a:lstStyle>
            <a:lvl1pPr marL="0" indent="0" algn="ctr">
              <a:spcBef>
                <a:spcPts val="0"/>
              </a:spcBef>
              <a:buNone/>
              <a:defRPr sz="2000" cap="none" baseline="0">
                <a:solidFill>
                  <a:schemeClr val="bg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spTree>
    <p:extLst>
      <p:ext uri="{BB962C8B-B14F-4D97-AF65-F5344CB8AC3E}">
        <p14:creationId xmlns:p14="http://schemas.microsoft.com/office/powerpoint/2010/main" val="43560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Contenido alternativo con leyenda">
    <p:spTree>
      <p:nvGrpSpPr>
        <p:cNvPr id="1" name=""/>
        <p:cNvGrpSpPr/>
        <p:nvPr/>
      </p:nvGrpSpPr>
      <p:grpSpPr>
        <a:xfrm>
          <a:off x="0" y="0"/>
          <a:ext cx="0" cy="0"/>
          <a:chOff x="0" y="0"/>
          <a:chExt cx="0" cy="0"/>
        </a:xfrm>
      </p:grpSpPr>
      <p:sp>
        <p:nvSpPr>
          <p:cNvPr id="8" name="Rectángulo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2" name="Título 1"/>
          <p:cNvSpPr>
            <a:spLocks noGrp="1"/>
          </p:cNvSpPr>
          <p:nvPr>
            <p:ph type="title"/>
          </p:nvPr>
        </p:nvSpPr>
        <p:spPr>
          <a:xfrm>
            <a:off x="760412" y="2362200"/>
            <a:ext cx="3200400" cy="1990725"/>
          </a:xfrm>
        </p:spPr>
        <p:txBody>
          <a:bodyPr rtlCol="0" anchor="b">
            <a:normAutofit/>
          </a:bodyPr>
          <a:lstStyle>
            <a:lvl1pPr rtl="0">
              <a:defRPr sz="3400" b="0">
                <a:solidFill>
                  <a:schemeClr val="bg1"/>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hasCustomPrompt="1"/>
          </p:nvPr>
        </p:nvSpPr>
        <p:spPr>
          <a:xfrm>
            <a:off x="760412" y="4367308"/>
            <a:ext cx="3200400" cy="1622012"/>
          </a:xfrm>
        </p:spPr>
        <p:txBody>
          <a:bodyPr rtlCol="0">
            <a:normAutofit/>
          </a:bodyPr>
          <a:lstStyle>
            <a:lvl1pPr marL="0" indent="0" rtl="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3" name="Marcador de posición de contenido 2"/>
          <p:cNvSpPr>
            <a:spLocks noGrp="1"/>
          </p:cNvSpPr>
          <p:nvPr>
            <p:ph idx="1" hasCustomPrompt="1"/>
          </p:nvPr>
        </p:nvSpPr>
        <p:spPr>
          <a:xfrm>
            <a:off x="5362892" y="685800"/>
            <a:ext cx="6370320" cy="5486400"/>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Prog. Multimedia y disp. Móviles -  Tema 10. Unity</a:t>
            </a:r>
          </a:p>
        </p:txBody>
      </p:sp>
      <p:sp>
        <p:nvSpPr>
          <p:cNvPr id="5" name="Marcador de posición de fecha 5"/>
          <p:cNvSpPr>
            <a:spLocks noGrp="1"/>
          </p:cNvSpPr>
          <p:nvPr>
            <p:ph type="dt" sz="half" idx="10"/>
          </p:nvPr>
        </p:nvSpPr>
        <p:spPr/>
        <p:txBody>
          <a:bodyPr rtlCol="0"/>
          <a:lstStyle>
            <a:lvl1pPr>
              <a:defRPr>
                <a:solidFill>
                  <a:schemeClr val="tx2"/>
                </a:solidFill>
              </a:defRPr>
            </a:lvl1pPr>
          </a:lstStyle>
          <a:p>
            <a:fld id="{BC055020-7777-4421-A8CA-E3AD44535144}" type="datetime1">
              <a:rPr lang="es-ES" smtClean="0"/>
              <a:t>10/02/2020</a:t>
            </a:fld>
            <a:endParaRPr lang="es-ES"/>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fld id="{D602F45C-2B69-4F0F-ADF4-1D4CECE2C731}" type="slidenum">
              <a:rPr lang="es-ES" smtClean="0"/>
              <a:t>‹Nº›</a:t>
            </a:fld>
            <a:endParaRPr lang="es-ES"/>
          </a:p>
        </p:txBody>
      </p:sp>
    </p:spTree>
    <p:extLst>
      <p:ext uri="{BB962C8B-B14F-4D97-AF65-F5344CB8AC3E}">
        <p14:creationId xmlns:p14="http://schemas.microsoft.com/office/powerpoint/2010/main" val="166950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0" cap="none" spc="0" normalizeH="0" baseline="0" noProof="0" dirty="0">
              <a:ln>
                <a:noFill/>
              </a:ln>
              <a:solidFill>
                <a:prstClr val="white"/>
              </a:solidFill>
              <a:effectLst/>
              <a:uLnTx/>
              <a:uFillTx/>
              <a:latin typeface="Euphemia"/>
              <a:ea typeface="+mn-ea"/>
              <a:cs typeface="+mn-cs"/>
            </a:endParaRPr>
          </a:p>
        </p:txBody>
      </p:sp>
      <p:sp>
        <p:nvSpPr>
          <p:cNvPr id="2" name="Título 1"/>
          <p:cNvSpPr>
            <a:spLocks noGrp="1"/>
          </p:cNvSpPr>
          <p:nvPr>
            <p:ph type="title"/>
          </p:nvPr>
        </p:nvSpPr>
        <p:spPr>
          <a:xfrm>
            <a:off x="7923214" y="2362200"/>
            <a:ext cx="3200400" cy="1993392"/>
          </a:xfrm>
        </p:spPr>
        <p:txBody>
          <a:bodyPr rtlCol="0" anchor="b">
            <a:normAutofit/>
          </a:bodyPr>
          <a:lstStyle>
            <a:lvl1pPr rtl="0">
              <a:defRPr sz="3400" b="0">
                <a:solidFill>
                  <a:schemeClr val="bg1"/>
                </a:solidFill>
              </a:defRPr>
            </a:lvl1pPr>
          </a:lstStyle>
          <a:p>
            <a:pPr rtl="0"/>
            <a:r>
              <a:rPr lang="es-ES" noProof="0"/>
              <a:t>Haga clic para modificar el estilo de título del patrón</a:t>
            </a:r>
            <a:endParaRPr lang="es-ES" noProof="0" dirty="0"/>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0" y="0"/>
            <a:ext cx="7315200" cy="6858000"/>
          </a:xfrm>
          <a:solidFill>
            <a:schemeClr val="bg2">
              <a:lumMod val="90000"/>
            </a:schemeClr>
          </a:solidFill>
        </p:spPr>
        <p:txBody>
          <a:bodyPr rtlCol="0"/>
          <a:lstStyle>
            <a:lvl1pPr marL="0" indent="0" algn="ctr">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hasCustomPrompt="1"/>
          </p:nvPr>
        </p:nvSpPr>
        <p:spPr>
          <a:xfrm>
            <a:off x="7923214" y="4355592"/>
            <a:ext cx="3200400" cy="1644614"/>
          </a:xfrm>
        </p:spPr>
        <p:txBody>
          <a:bodyPr rtlCol="0">
            <a:normAutofit/>
          </a:bodyPr>
          <a:lstStyle>
            <a:lvl1pPr marL="0" indent="0" rtl="0">
              <a:spcBef>
                <a:spcPts val="1200"/>
              </a:spcBef>
              <a:buNone/>
              <a:defRPr sz="16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6" name="Marcador de posición de pie de página 4"/>
          <p:cNvSpPr>
            <a:spLocks noGrp="1"/>
          </p:cNvSpPr>
          <p:nvPr>
            <p:ph type="ftr" sz="quarter" idx="11"/>
          </p:nvPr>
        </p:nvSpPr>
        <p:spPr/>
        <p:txBody>
          <a:bodyPr rtlCol="0"/>
          <a:lstStyle/>
          <a:p>
            <a:r>
              <a:rPr lang="es-ES"/>
              <a:t>Prog. Multimedia y disp. Móviles -  Tema 10. Unity</a:t>
            </a:r>
          </a:p>
        </p:txBody>
      </p:sp>
      <p:sp>
        <p:nvSpPr>
          <p:cNvPr id="5" name="Marcador de posición de fecha 5"/>
          <p:cNvSpPr>
            <a:spLocks noGrp="1"/>
          </p:cNvSpPr>
          <p:nvPr>
            <p:ph type="dt" sz="half" idx="10"/>
          </p:nvPr>
        </p:nvSpPr>
        <p:spPr/>
        <p:txBody>
          <a:bodyPr rtlCol="0"/>
          <a:lstStyle/>
          <a:p>
            <a:fld id="{C3E3A46B-99C3-4C33-82D5-1D310CF63B7B}" type="datetime1">
              <a:rPr lang="es-ES" smtClean="0"/>
              <a:t>10/02/2020</a:t>
            </a:fld>
            <a:endParaRPr lang="es-ES"/>
          </a:p>
        </p:txBody>
      </p:sp>
      <p:sp>
        <p:nvSpPr>
          <p:cNvPr id="7" name="Marcador de posición de número de diapositiva 6"/>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11705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90731"/>
          </a:xfrm>
        </p:spPr>
        <p:txBody>
          <a:bodyPr rtlCol="0"/>
          <a:lstStyle>
            <a:lvl1pPr algn="just" rtl="0">
              <a:defRPr b="1"/>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hasCustomPrompt="1"/>
          </p:nvPr>
        </p:nvSpPr>
        <p:spPr>
          <a:xfrm>
            <a:off x="1341120" y="1293224"/>
            <a:ext cx="9509760" cy="4736356"/>
          </a:xfrm>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p:txBody>
          <a:bodyPr rtlCol="0"/>
          <a:lstStyle/>
          <a:p>
            <a:r>
              <a:rPr lang="es-ES"/>
              <a:t>Prog. Multimedia y disp. Móviles -  Tema 10. Unity</a:t>
            </a:r>
          </a:p>
        </p:txBody>
      </p:sp>
      <p:sp>
        <p:nvSpPr>
          <p:cNvPr id="4" name="Marcador de posición de fecha 4"/>
          <p:cNvSpPr>
            <a:spLocks noGrp="1"/>
          </p:cNvSpPr>
          <p:nvPr>
            <p:ph type="dt" sz="half" idx="10"/>
          </p:nvPr>
        </p:nvSpPr>
        <p:spPr/>
        <p:txBody>
          <a:bodyPr rtlCol="0"/>
          <a:lstStyle/>
          <a:p>
            <a:fld id="{D6D6546F-5B3E-4961-8E26-3C7CC6DB49DD}" type="datetime1">
              <a:rPr lang="es-ES" smtClean="0"/>
              <a:t>10/02/2020</a:t>
            </a:fld>
            <a:endParaRPr lang="es-ES"/>
          </a:p>
        </p:txBody>
      </p:sp>
      <p:sp>
        <p:nvSpPr>
          <p:cNvPr id="6" name="Marcador de posición de número de diapositiva 5"/>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24509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210798" y="274638"/>
            <a:ext cx="1143001" cy="5897562"/>
          </a:xfrm>
        </p:spPr>
        <p:txBody>
          <a:bodyPr vert="eaVert" rtlCol="0"/>
          <a:lstStyle>
            <a:lvl1pPr algn="just" rtl="0">
              <a:defRPr b="1"/>
            </a:lvl1pPr>
          </a:lstStyle>
          <a:p>
            <a:pPr rtl="0"/>
            <a:r>
              <a:rPr lang="es-ES" noProof="0"/>
              <a:t>Haga clic para modificar el estilo de título del patrón</a:t>
            </a:r>
            <a:endParaRPr lang="es-ES" noProof="0" dirty="0"/>
          </a:p>
        </p:txBody>
      </p:sp>
      <p:sp>
        <p:nvSpPr>
          <p:cNvPr id="3" name="Marcador de posición de texto vertical 2"/>
          <p:cNvSpPr>
            <a:spLocks noGrp="1"/>
          </p:cNvSpPr>
          <p:nvPr>
            <p:ph type="body" orient="vert" idx="1" hasCustomPrompt="1"/>
          </p:nvPr>
        </p:nvSpPr>
        <p:spPr>
          <a:xfrm>
            <a:off x="838200" y="274638"/>
            <a:ext cx="9154886" cy="5897562"/>
          </a:xfrm>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p:txBody>
          <a:bodyPr rtlCol="0"/>
          <a:lstStyle/>
          <a:p>
            <a:r>
              <a:rPr lang="es-ES"/>
              <a:t>Prog. Multimedia y disp. Móviles -  Tema 10. Unity</a:t>
            </a:r>
          </a:p>
        </p:txBody>
      </p:sp>
      <p:sp>
        <p:nvSpPr>
          <p:cNvPr id="4" name="Marcador de posición de fecha 4"/>
          <p:cNvSpPr>
            <a:spLocks noGrp="1"/>
          </p:cNvSpPr>
          <p:nvPr>
            <p:ph type="dt" sz="half" idx="10"/>
          </p:nvPr>
        </p:nvSpPr>
        <p:spPr/>
        <p:txBody>
          <a:bodyPr rtlCol="0"/>
          <a:lstStyle/>
          <a:p>
            <a:fld id="{7DC79A9F-F731-49FB-B9B1-D182F19BC9E6}" type="datetime1">
              <a:rPr lang="es-ES" smtClean="0"/>
              <a:t>10/02/2020</a:t>
            </a:fld>
            <a:endParaRPr lang="es-ES"/>
          </a:p>
        </p:txBody>
      </p:sp>
      <p:sp>
        <p:nvSpPr>
          <p:cNvPr id="6" name="Marcador de posición de número de diapositiva 5"/>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311982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64606"/>
          </a:xfrm>
        </p:spPr>
        <p:txBody>
          <a:bodyPr rtlCol="0"/>
          <a:lstStyle>
            <a:lvl1pPr rtl="0">
              <a:defRPr b="1"/>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hasCustomPrompt="1"/>
          </p:nvPr>
        </p:nvSpPr>
        <p:spPr>
          <a:xfrm>
            <a:off x="1341120" y="1345474"/>
            <a:ext cx="9509760" cy="4684105"/>
          </a:xfrm>
        </p:spPr>
        <p:txBody>
          <a:bodyPr rtlCol="0"/>
          <a:lstStyle>
            <a:lvl1pPr rtl="0">
              <a:defRPr/>
            </a:lvl1pPr>
            <a:lvl6pPr>
              <a:defRPr/>
            </a:lvl6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3"/>
          <p:cNvSpPr>
            <a:spLocks noGrp="1"/>
          </p:cNvSpPr>
          <p:nvPr>
            <p:ph type="ftr" sz="quarter" idx="11"/>
          </p:nvPr>
        </p:nvSpPr>
        <p:spPr>
          <a:xfrm>
            <a:off x="1021081" y="6614494"/>
            <a:ext cx="7479791" cy="237744"/>
          </a:xfrm>
        </p:spPr>
        <p:txBody>
          <a:bodyPr rtlCol="0"/>
          <a:lstStyle>
            <a:lvl1pPr>
              <a:defRPr b="1"/>
            </a:lvl1pPr>
          </a:lstStyle>
          <a:p>
            <a:r>
              <a:rPr lang="es-ES"/>
              <a:t>Prog. Multimedia y disp. Móviles -  Tema 10. Unity</a:t>
            </a:r>
            <a:endParaRPr lang="es-ES" dirty="0"/>
          </a:p>
        </p:txBody>
      </p:sp>
      <p:sp>
        <p:nvSpPr>
          <p:cNvPr id="4" name="Marcador de posición de fecha 4"/>
          <p:cNvSpPr>
            <a:spLocks noGrp="1"/>
          </p:cNvSpPr>
          <p:nvPr>
            <p:ph type="dt" sz="half" idx="10"/>
          </p:nvPr>
        </p:nvSpPr>
        <p:spPr/>
        <p:txBody>
          <a:bodyPr rtlCol="0"/>
          <a:lstStyle>
            <a:lvl1pPr>
              <a:defRPr b="1"/>
            </a:lvl1pPr>
          </a:lstStyle>
          <a:p>
            <a:fld id="{B069ACFD-14C5-4EDF-8061-845C6F035A1F}" type="datetime1">
              <a:rPr lang="es-ES" smtClean="0"/>
              <a:t>10/02/2020</a:t>
            </a:fld>
            <a:endParaRPr lang="es-ES"/>
          </a:p>
        </p:txBody>
      </p:sp>
      <p:sp>
        <p:nvSpPr>
          <p:cNvPr id="6" name="Marcador de posición de número de diapositiva 5"/>
          <p:cNvSpPr>
            <a:spLocks noGrp="1"/>
          </p:cNvSpPr>
          <p:nvPr>
            <p:ph type="sldNum" sz="quarter" idx="12"/>
          </p:nvPr>
        </p:nvSpPr>
        <p:spPr/>
        <p:txBody>
          <a:bodyPr rtlCol="0"/>
          <a:lstStyle>
            <a:lvl1pPr>
              <a:defRPr b="1"/>
            </a:lvl1pPr>
          </a:lstStyle>
          <a:p>
            <a:fld id="{D602F45C-2B69-4F0F-ADF4-1D4CECE2C731}" type="slidenum">
              <a:rPr lang="es-ES" smtClean="0"/>
              <a:t>‹Nº›</a:t>
            </a:fld>
            <a:endParaRPr lang="es-ES"/>
          </a:p>
        </p:txBody>
      </p:sp>
    </p:spTree>
    <p:extLst>
      <p:ext uri="{BB962C8B-B14F-4D97-AF65-F5344CB8AC3E}">
        <p14:creationId xmlns:p14="http://schemas.microsoft.com/office/powerpoint/2010/main" val="106422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7" name="Rectángulo 1"/>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tabLst/>
            </a:pPr>
            <a:endParaRPr kumimoji="0" lang="es-ES" b="0" i="0" u="none" strike="noStrike" kern="0" cap="none" spc="0" normalizeH="0" baseline="0" noProof="0" dirty="0">
              <a:ln>
                <a:noFill/>
              </a:ln>
              <a:solidFill>
                <a:prstClr val="white"/>
              </a:solidFill>
              <a:effectLst/>
              <a:uLnTx/>
              <a:uFillTx/>
              <a:latin typeface="Euphemia"/>
            </a:endParaRPr>
          </a:p>
        </p:txBody>
      </p:sp>
      <p:sp>
        <p:nvSpPr>
          <p:cNvPr id="8" name="Rectángulo 2"/>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p:nvPr>
        </p:nvSpPr>
        <p:spPr>
          <a:xfrm>
            <a:off x="1524000" y="1143000"/>
            <a:ext cx="9144000" cy="2667000"/>
          </a:xfrm>
        </p:spPr>
        <p:txBody>
          <a:bodyPr rtlCol="0" anchor="b">
            <a:normAutofit/>
          </a:bodyPr>
          <a:lstStyle>
            <a:lvl1pPr algn="ctr" rtl="0">
              <a:defRPr sz="5200" b="0"/>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524000" y="3810000"/>
            <a:ext cx="9144000" cy="1143000"/>
          </a:xfrm>
        </p:spPr>
        <p:txBody>
          <a:bodyPr rtlCol="0" anchor="t">
            <a:normAutofit/>
          </a:bodyPr>
          <a:lstStyle>
            <a:lvl1pPr marL="0" indent="0" algn="ctr" rtl="0">
              <a:spcBef>
                <a:spcPts val="0"/>
              </a:spcBef>
              <a:buNone/>
              <a:defRPr sz="2400" cap="none"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dirty="0"/>
              <a:t>Haga clic para modificar el estilo de texto del patrón</a:t>
            </a:r>
          </a:p>
        </p:txBody>
      </p:sp>
      <p:sp>
        <p:nvSpPr>
          <p:cNvPr id="5" name="Marcador de posición de pie de página 3"/>
          <p:cNvSpPr>
            <a:spLocks noGrp="1"/>
          </p:cNvSpPr>
          <p:nvPr>
            <p:ph type="ftr" sz="quarter" idx="11"/>
          </p:nvPr>
        </p:nvSpPr>
        <p:spPr/>
        <p:txBody>
          <a:bodyPr rtlCol="0"/>
          <a:lstStyle/>
          <a:p>
            <a:r>
              <a:rPr lang="es-ES"/>
              <a:t>Prog. Multimedia y disp. Móviles -  Tema 10. Unity</a:t>
            </a:r>
          </a:p>
        </p:txBody>
      </p:sp>
      <p:sp>
        <p:nvSpPr>
          <p:cNvPr id="4" name="Marcador de posición de fecha 4"/>
          <p:cNvSpPr>
            <a:spLocks noGrp="1"/>
          </p:cNvSpPr>
          <p:nvPr>
            <p:ph type="dt" sz="half" idx="10"/>
          </p:nvPr>
        </p:nvSpPr>
        <p:spPr/>
        <p:txBody>
          <a:bodyPr rtlCol="0"/>
          <a:lstStyle/>
          <a:p>
            <a:fld id="{8A23A7F9-CA34-47A0-8220-12687A680268}" type="datetime1">
              <a:rPr lang="es-ES" smtClean="0"/>
              <a:t>10/02/2020</a:t>
            </a:fld>
            <a:endParaRPr lang="es-ES"/>
          </a:p>
        </p:txBody>
      </p:sp>
      <p:sp>
        <p:nvSpPr>
          <p:cNvPr id="6" name="Marcador de posición de número de diapositiva 5"/>
          <p:cNvSpPr>
            <a:spLocks noGrp="1"/>
          </p:cNvSpPr>
          <p:nvPr>
            <p:ph type="sldNum" sz="quarter" idx="12"/>
          </p:nvPr>
        </p:nvSpPr>
        <p:spPr>
          <a:xfrm>
            <a:off x="10123714" y="6614494"/>
            <a:ext cx="1047205" cy="237744"/>
          </a:xfrm>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228174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alternativo">
    <p:spTree>
      <p:nvGrpSpPr>
        <p:cNvPr id="1" name=""/>
        <p:cNvGrpSpPr/>
        <p:nvPr/>
      </p:nvGrpSpPr>
      <p:grpSpPr>
        <a:xfrm>
          <a:off x="0" y="0"/>
          <a:ext cx="0" cy="0"/>
          <a:chOff x="0" y="0"/>
          <a:chExt cx="0" cy="0"/>
        </a:xfrm>
      </p:grpSpPr>
      <p:sp>
        <p:nvSpPr>
          <p:cNvPr id="2" name="Título 1"/>
          <p:cNvSpPr>
            <a:spLocks noGrp="1"/>
          </p:cNvSpPr>
          <p:nvPr>
            <p:ph type="title"/>
          </p:nvPr>
        </p:nvSpPr>
        <p:spPr>
          <a:xfrm>
            <a:off x="1524000" y="1143000"/>
            <a:ext cx="9144000" cy="2667000"/>
          </a:xfrm>
        </p:spPr>
        <p:txBody>
          <a:bodyPr rtlCol="0" anchor="b">
            <a:normAutofit/>
          </a:bodyPr>
          <a:lstStyle>
            <a:lvl1pPr algn="ctr" rtl="0">
              <a:defRPr sz="5200" b="0">
                <a:solidFill>
                  <a:schemeClr val="tx1"/>
                </a:solidFill>
              </a:defRPr>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522413" y="3810000"/>
            <a:ext cx="9144000" cy="1143000"/>
          </a:xfrm>
        </p:spPr>
        <p:txBody>
          <a:bodyPr rtlCol="0" anchor="t">
            <a:normAutofit/>
          </a:bodyPr>
          <a:lstStyle>
            <a:lvl1pPr marL="0" indent="0" algn="ctr" rtl="0">
              <a:spcBef>
                <a:spcPts val="0"/>
              </a:spcBef>
              <a:buNone/>
              <a:defRPr sz="2400" cap="none"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dirty="0"/>
              <a:t>Haga clic para modificar el estilo de texto del patrón</a:t>
            </a:r>
          </a:p>
        </p:txBody>
      </p:sp>
      <p:sp>
        <p:nvSpPr>
          <p:cNvPr id="5" name="Marcador de posición de pie de página 3"/>
          <p:cNvSpPr>
            <a:spLocks noGrp="1"/>
          </p:cNvSpPr>
          <p:nvPr>
            <p:ph type="ftr" sz="quarter" idx="11"/>
          </p:nvPr>
        </p:nvSpPr>
        <p:spPr/>
        <p:txBody>
          <a:bodyPr rtlCol="0"/>
          <a:lstStyle>
            <a:lvl1pPr>
              <a:defRPr>
                <a:solidFill>
                  <a:schemeClr val="tx2"/>
                </a:solidFill>
              </a:defRPr>
            </a:lvl1pPr>
          </a:lstStyle>
          <a:p>
            <a:r>
              <a:rPr lang="es-ES"/>
              <a:t>Prog. Multimedia y disp. Móviles -  Tema 10. Unity</a:t>
            </a:r>
          </a:p>
        </p:txBody>
      </p:sp>
      <p:sp>
        <p:nvSpPr>
          <p:cNvPr id="4" name="Marcador de posición de fecha 4"/>
          <p:cNvSpPr>
            <a:spLocks noGrp="1"/>
          </p:cNvSpPr>
          <p:nvPr>
            <p:ph type="dt" sz="half" idx="10"/>
          </p:nvPr>
        </p:nvSpPr>
        <p:spPr/>
        <p:txBody>
          <a:bodyPr rtlCol="0"/>
          <a:lstStyle>
            <a:lvl1pPr>
              <a:defRPr>
                <a:solidFill>
                  <a:schemeClr val="tx2"/>
                </a:solidFill>
              </a:defRPr>
            </a:lvl1pPr>
          </a:lstStyle>
          <a:p>
            <a:fld id="{4B2676E6-90D6-4298-9349-127FCE82BC04}" type="datetime1">
              <a:rPr lang="es-ES" smtClean="0"/>
              <a:t>10/02/2020</a:t>
            </a:fld>
            <a:endParaRPr lang="es-ES"/>
          </a:p>
        </p:txBody>
      </p:sp>
      <p:sp>
        <p:nvSpPr>
          <p:cNvPr id="6" name="Marcador de posición de número de diapositiva 5"/>
          <p:cNvSpPr>
            <a:spLocks noGrp="1"/>
          </p:cNvSpPr>
          <p:nvPr>
            <p:ph type="sldNum" sz="quarter" idx="12"/>
          </p:nvPr>
        </p:nvSpPr>
        <p:spPr>
          <a:xfrm>
            <a:off x="10097589" y="6614494"/>
            <a:ext cx="1073330" cy="237744"/>
          </a:xfrm>
        </p:spPr>
        <p:txBody>
          <a:bodyPr rtlCol="0"/>
          <a:lstStyle>
            <a:lvl1pPr>
              <a:defRPr>
                <a:solidFill>
                  <a:schemeClr val="tx2"/>
                </a:solidFill>
              </a:defRPr>
            </a:lvl1pPr>
          </a:lstStyle>
          <a:p>
            <a:fld id="{D602F45C-2B69-4F0F-ADF4-1D4CECE2C731}" type="slidenum">
              <a:rPr lang="es-ES" smtClean="0"/>
              <a:t>‹Nº›</a:t>
            </a:fld>
            <a:endParaRPr lang="es-ES"/>
          </a:p>
        </p:txBody>
      </p:sp>
    </p:spTree>
    <p:extLst>
      <p:ext uri="{BB962C8B-B14F-4D97-AF65-F5344CB8AC3E}">
        <p14:creationId xmlns:p14="http://schemas.microsoft.com/office/powerpoint/2010/main" val="328249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64606"/>
          </a:xfrm>
        </p:spPr>
        <p:txBody>
          <a:bodyPr rtlCol="0"/>
          <a:lstStyle>
            <a:lvl1pPr rtl="0">
              <a:defRPr b="1"/>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hasCustomPrompt="1"/>
          </p:nvPr>
        </p:nvSpPr>
        <p:spPr>
          <a:xfrm>
            <a:off x="1341120" y="1267097"/>
            <a:ext cx="4572000" cy="4758799"/>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contenido 3"/>
          <p:cNvSpPr>
            <a:spLocks noGrp="1"/>
          </p:cNvSpPr>
          <p:nvPr>
            <p:ph sz="half" idx="2" hasCustomPrompt="1"/>
          </p:nvPr>
        </p:nvSpPr>
        <p:spPr>
          <a:xfrm>
            <a:off x="6278880" y="1267097"/>
            <a:ext cx="4572000" cy="4758799"/>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Prog. Multimedia y disp. Móviles -  Tema 10. Unity</a:t>
            </a:r>
          </a:p>
        </p:txBody>
      </p:sp>
      <p:sp>
        <p:nvSpPr>
          <p:cNvPr id="5" name="Marcador de posición de fecha 5"/>
          <p:cNvSpPr>
            <a:spLocks noGrp="1"/>
          </p:cNvSpPr>
          <p:nvPr>
            <p:ph type="dt" sz="half" idx="10"/>
          </p:nvPr>
        </p:nvSpPr>
        <p:spPr/>
        <p:txBody>
          <a:bodyPr rtlCol="0"/>
          <a:lstStyle/>
          <a:p>
            <a:fld id="{76DE5C55-2978-46DC-AFB3-2C048F0BECA3}" type="datetime1">
              <a:rPr lang="es-ES" smtClean="0"/>
              <a:t>10/02/2020</a:t>
            </a:fld>
            <a:endParaRPr lang="es-ES"/>
          </a:p>
        </p:txBody>
      </p:sp>
      <p:sp>
        <p:nvSpPr>
          <p:cNvPr id="7" name="Marcador de posición de número de diapositiva 6"/>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31875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616857"/>
          </a:xfrm>
        </p:spPr>
        <p:txBody>
          <a:bodyPr rtlCol="0"/>
          <a:lstStyle>
            <a:lvl1pPr>
              <a:defRPr b="1"/>
            </a:lvl1pPr>
          </a:lstStyle>
          <a:p>
            <a:pPr rtl="0"/>
            <a:r>
              <a:rPr lang="es-ES" noProof="0"/>
              <a:t>Haga clic para modificar el estilo de título del patrón</a:t>
            </a:r>
            <a:endParaRPr lang="es-ES" noProof="0" dirty="0"/>
          </a:p>
        </p:txBody>
      </p:sp>
      <p:sp>
        <p:nvSpPr>
          <p:cNvPr id="3" name="Marcador de posición de texto 2"/>
          <p:cNvSpPr>
            <a:spLocks noGrp="1"/>
          </p:cNvSpPr>
          <p:nvPr>
            <p:ph type="body" idx="1" hasCustomPrompt="1"/>
          </p:nvPr>
        </p:nvSpPr>
        <p:spPr>
          <a:xfrm>
            <a:off x="1341120" y="1285838"/>
            <a:ext cx="4572000" cy="766588"/>
          </a:xfrm>
        </p:spPr>
        <p:txBody>
          <a:bodyPr rtlCol="0" anchor="ctr">
            <a:normAutofit/>
          </a:bodyPr>
          <a:lstStyle>
            <a:lvl1pPr marL="0" indent="0" rtl="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4" name="Marcador de posición de contenido 3"/>
          <p:cNvSpPr>
            <a:spLocks noGrp="1"/>
          </p:cNvSpPr>
          <p:nvPr>
            <p:ph sz="half" idx="2" hasCustomPrompt="1"/>
          </p:nvPr>
        </p:nvSpPr>
        <p:spPr>
          <a:xfrm>
            <a:off x="1341120" y="2254048"/>
            <a:ext cx="4572000" cy="3775532"/>
          </a:xfrm>
        </p:spPr>
        <p:txBody>
          <a:bodyPr rtlCol="0">
            <a:normAutofit/>
          </a:bodyPr>
          <a:lstStyle>
            <a:lvl1pPr rtl="0">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p:cNvSpPr>
            <a:spLocks noGrp="1"/>
          </p:cNvSpPr>
          <p:nvPr>
            <p:ph type="body" sz="quarter" idx="3" hasCustomPrompt="1"/>
          </p:nvPr>
        </p:nvSpPr>
        <p:spPr>
          <a:xfrm>
            <a:off x="6214872" y="1285838"/>
            <a:ext cx="4572000" cy="766588"/>
          </a:xfrm>
        </p:spPr>
        <p:txBody>
          <a:bodyPr rtlCol="0" anchor="ctr">
            <a:normAutofit/>
          </a:bodyPr>
          <a:lstStyle>
            <a:lvl1pPr marL="0" indent="0" rtl="0">
              <a:spcBef>
                <a:spcPts val="0"/>
              </a:spcBef>
              <a:buNone/>
              <a:defRPr sz="2200" b="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6" name="Marcador de posición de contenido 5"/>
          <p:cNvSpPr>
            <a:spLocks noGrp="1"/>
          </p:cNvSpPr>
          <p:nvPr>
            <p:ph sz="quarter" idx="4" hasCustomPrompt="1"/>
          </p:nvPr>
        </p:nvSpPr>
        <p:spPr>
          <a:xfrm>
            <a:off x="6278880" y="2254048"/>
            <a:ext cx="4572000" cy="3775532"/>
          </a:xfrm>
        </p:spPr>
        <p:txBody>
          <a:bodyPr rtlCol="0">
            <a:normAutofit/>
          </a:bodyPr>
          <a:lstStyle>
            <a:lvl1pPr rtl="0">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6"/>
          <p:cNvSpPr>
            <a:spLocks noGrp="1"/>
          </p:cNvSpPr>
          <p:nvPr>
            <p:ph type="ftr" sz="quarter" idx="11"/>
          </p:nvPr>
        </p:nvSpPr>
        <p:spPr/>
        <p:txBody>
          <a:bodyPr rtlCol="0"/>
          <a:lstStyle/>
          <a:p>
            <a:r>
              <a:rPr lang="es-ES"/>
              <a:t>Prog. Multimedia y disp. Móviles -  Tema 10. Unity</a:t>
            </a:r>
          </a:p>
        </p:txBody>
      </p:sp>
      <p:sp>
        <p:nvSpPr>
          <p:cNvPr id="7" name="Marcador de posición de fecha 7"/>
          <p:cNvSpPr>
            <a:spLocks noGrp="1"/>
          </p:cNvSpPr>
          <p:nvPr>
            <p:ph type="dt" sz="half" idx="10"/>
          </p:nvPr>
        </p:nvSpPr>
        <p:spPr/>
        <p:txBody>
          <a:bodyPr rtlCol="0"/>
          <a:lstStyle/>
          <a:p>
            <a:fld id="{A3989DF6-9546-4B79-9BC5-07EBD2B278D0}" type="datetime1">
              <a:rPr lang="es-ES" smtClean="0"/>
              <a:t>10/02/2020</a:t>
            </a:fld>
            <a:endParaRPr lang="es-ES"/>
          </a:p>
        </p:txBody>
      </p:sp>
      <p:sp>
        <p:nvSpPr>
          <p:cNvPr id="9" name="Marcador de posición de número de diapositiva 8"/>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184127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1341120" y="467360"/>
            <a:ext cx="9509760" cy="577669"/>
          </a:xfrm>
        </p:spPr>
        <p:txBody>
          <a:bodyPr rtlCol="0"/>
          <a:lstStyle>
            <a:lvl1pPr>
              <a:defRPr b="1"/>
            </a:lvl1pPr>
          </a:lstStyle>
          <a:p>
            <a:pPr rtl="0"/>
            <a:r>
              <a:rPr lang="es-ES" noProof="0"/>
              <a:t>Haga clic para modificar el estilo de título del patrón</a:t>
            </a:r>
            <a:endParaRPr lang="es-ES" noProof="0" dirty="0"/>
          </a:p>
        </p:txBody>
      </p:sp>
      <p:sp>
        <p:nvSpPr>
          <p:cNvPr id="4" name="Marcador de posición de pie de página 2"/>
          <p:cNvSpPr>
            <a:spLocks noGrp="1"/>
          </p:cNvSpPr>
          <p:nvPr>
            <p:ph type="ftr" sz="quarter" idx="11"/>
          </p:nvPr>
        </p:nvSpPr>
        <p:spPr/>
        <p:txBody>
          <a:bodyPr rtlCol="0"/>
          <a:lstStyle/>
          <a:p>
            <a:r>
              <a:rPr lang="es-ES"/>
              <a:t>Prog. Multimedia y disp. Móviles -  Tema 10. Unity</a:t>
            </a:r>
          </a:p>
        </p:txBody>
      </p:sp>
      <p:sp>
        <p:nvSpPr>
          <p:cNvPr id="3" name="Marcador de posición de fecha 3"/>
          <p:cNvSpPr>
            <a:spLocks noGrp="1"/>
          </p:cNvSpPr>
          <p:nvPr>
            <p:ph type="dt" sz="half" idx="10"/>
          </p:nvPr>
        </p:nvSpPr>
        <p:spPr/>
        <p:txBody>
          <a:bodyPr rtlCol="0"/>
          <a:lstStyle/>
          <a:p>
            <a:fld id="{0E6BA559-38DC-4BE0-862E-7A42B1E2B797}" type="datetime1">
              <a:rPr lang="es-ES" smtClean="0"/>
              <a:t>10/02/2020</a:t>
            </a:fld>
            <a:endParaRPr lang="es-ES"/>
          </a:p>
        </p:txBody>
      </p:sp>
      <p:sp>
        <p:nvSpPr>
          <p:cNvPr id="5" name="Marcador de posición de número de diapositiva 4"/>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23551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Marcador de pie de página 1"/>
          <p:cNvSpPr>
            <a:spLocks noGrp="1"/>
          </p:cNvSpPr>
          <p:nvPr>
            <p:ph type="ftr" sz="quarter" idx="11"/>
          </p:nvPr>
        </p:nvSpPr>
        <p:spPr/>
        <p:txBody>
          <a:bodyPr rtlCol="0"/>
          <a:lstStyle>
            <a:lvl1pPr>
              <a:defRPr>
                <a:solidFill>
                  <a:schemeClr val="tx2"/>
                </a:solidFill>
              </a:defRPr>
            </a:lvl1pPr>
          </a:lstStyle>
          <a:p>
            <a:r>
              <a:rPr lang="es-ES"/>
              <a:t>Prog. Multimedia y disp. Móviles -  Tema 10. Unity</a:t>
            </a:r>
          </a:p>
        </p:txBody>
      </p:sp>
      <p:sp>
        <p:nvSpPr>
          <p:cNvPr id="2" name="Marcador de posición de fecha 2"/>
          <p:cNvSpPr>
            <a:spLocks noGrp="1"/>
          </p:cNvSpPr>
          <p:nvPr>
            <p:ph type="dt" sz="half" idx="10"/>
          </p:nvPr>
        </p:nvSpPr>
        <p:spPr/>
        <p:txBody>
          <a:bodyPr rtlCol="0"/>
          <a:lstStyle>
            <a:lvl1pPr>
              <a:defRPr>
                <a:solidFill>
                  <a:schemeClr val="tx2"/>
                </a:solidFill>
              </a:defRPr>
            </a:lvl1pPr>
          </a:lstStyle>
          <a:p>
            <a:fld id="{1C14DAB9-2CFB-4980-B832-B05D5D62ECEB}" type="datetime1">
              <a:rPr lang="es-ES" smtClean="0"/>
              <a:t>10/02/2020</a:t>
            </a:fld>
            <a:endParaRPr lang="es-ES"/>
          </a:p>
        </p:txBody>
      </p:sp>
      <p:sp>
        <p:nvSpPr>
          <p:cNvPr id="4" name="Marcador de posición de número de diapositiva 3"/>
          <p:cNvSpPr>
            <a:spLocks noGrp="1"/>
          </p:cNvSpPr>
          <p:nvPr>
            <p:ph type="sldNum" sz="quarter" idx="12"/>
          </p:nvPr>
        </p:nvSpPr>
        <p:spPr/>
        <p:txBody>
          <a:bodyPr rtlCol="0"/>
          <a:lstStyle>
            <a:lvl1pPr>
              <a:defRPr>
                <a:solidFill>
                  <a:schemeClr val="tx2"/>
                </a:solidFill>
              </a:defRPr>
            </a:lvl1pPr>
          </a:lstStyle>
          <a:p>
            <a:fld id="{D602F45C-2B69-4F0F-ADF4-1D4CECE2C731}" type="slidenum">
              <a:rPr lang="es-ES" smtClean="0"/>
              <a:t>‹Nº›</a:t>
            </a:fld>
            <a:endParaRPr lang="es-ES"/>
          </a:p>
        </p:txBody>
      </p:sp>
    </p:spTree>
    <p:extLst>
      <p:ext uri="{BB962C8B-B14F-4D97-AF65-F5344CB8AC3E}">
        <p14:creationId xmlns:p14="http://schemas.microsoft.com/office/powerpoint/2010/main" val="298458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ido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760412" y="2362200"/>
            <a:ext cx="3200400" cy="1990725"/>
          </a:xfrm>
        </p:spPr>
        <p:txBody>
          <a:bodyPr rtlCol="0" anchor="b">
            <a:normAutofit/>
          </a:bodyPr>
          <a:lstStyle>
            <a:lvl1pPr rtl="0">
              <a:defRPr sz="3400" b="0"/>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hasCustomPrompt="1"/>
          </p:nvPr>
        </p:nvSpPr>
        <p:spPr>
          <a:xfrm>
            <a:off x="760412" y="4367308"/>
            <a:ext cx="3200400" cy="1622012"/>
          </a:xfrm>
        </p:spPr>
        <p:txBody>
          <a:bodyPr rtlCol="0">
            <a:normAutofit/>
          </a:bodyPr>
          <a:lstStyle>
            <a:lvl1pPr marL="0" indent="0" rtl="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el estilo de texto del patrón</a:t>
            </a:r>
          </a:p>
        </p:txBody>
      </p:sp>
      <p:sp>
        <p:nvSpPr>
          <p:cNvPr id="3" name="Marcador de posición de contenido 2"/>
          <p:cNvSpPr>
            <a:spLocks noGrp="1"/>
          </p:cNvSpPr>
          <p:nvPr>
            <p:ph idx="1" hasCustomPrompt="1"/>
          </p:nvPr>
        </p:nvSpPr>
        <p:spPr>
          <a:xfrm>
            <a:off x="4494212" y="685800"/>
            <a:ext cx="7239001" cy="5486400"/>
          </a:xfrm>
        </p:spPr>
        <p:txBody>
          <a:bodyPr rtlCol="0">
            <a:normAutofit/>
          </a:bodyPr>
          <a:lstStyle>
            <a:lvl1pPr rtl="0">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4"/>
          <p:cNvSpPr>
            <a:spLocks noGrp="1"/>
          </p:cNvSpPr>
          <p:nvPr>
            <p:ph type="ftr" sz="quarter" idx="11"/>
          </p:nvPr>
        </p:nvSpPr>
        <p:spPr/>
        <p:txBody>
          <a:bodyPr rtlCol="0"/>
          <a:lstStyle/>
          <a:p>
            <a:r>
              <a:rPr lang="es-ES"/>
              <a:t>Prog. Multimedia y disp. Móviles -  Tema 10. Unity</a:t>
            </a:r>
          </a:p>
        </p:txBody>
      </p:sp>
      <p:sp>
        <p:nvSpPr>
          <p:cNvPr id="5" name="Marcador de posición de fecha 5"/>
          <p:cNvSpPr>
            <a:spLocks noGrp="1"/>
          </p:cNvSpPr>
          <p:nvPr>
            <p:ph type="dt" sz="half" idx="10"/>
          </p:nvPr>
        </p:nvSpPr>
        <p:spPr/>
        <p:txBody>
          <a:bodyPr rtlCol="0"/>
          <a:lstStyle/>
          <a:p>
            <a:fld id="{46BECBA1-0839-4D67-8D39-736A5E4D7CC9}" type="datetime1">
              <a:rPr lang="es-ES" smtClean="0"/>
              <a:t>10/02/2020</a:t>
            </a:fld>
            <a:endParaRPr lang="es-ES"/>
          </a:p>
        </p:txBody>
      </p:sp>
      <p:sp>
        <p:nvSpPr>
          <p:cNvPr id="7" name="Marcador de posición de número de diapositiva 6"/>
          <p:cNvSpPr>
            <a:spLocks noGrp="1"/>
          </p:cNvSpPr>
          <p:nvPr>
            <p:ph type="sldNum" sz="quarter" idx="12"/>
          </p:nvPr>
        </p:nvSpPr>
        <p:spPr/>
        <p:txBody>
          <a:bodyPr rtlCol="0"/>
          <a:lstStyle/>
          <a:p>
            <a:fld id="{D602F45C-2B69-4F0F-ADF4-1D4CECE2C731}" type="slidenum">
              <a:rPr lang="es-ES" smtClean="0"/>
              <a:t>‹Nº›</a:t>
            </a:fld>
            <a:endParaRPr lang="es-ES"/>
          </a:p>
        </p:txBody>
      </p:sp>
    </p:spTree>
    <p:extLst>
      <p:ext uri="{BB962C8B-B14F-4D97-AF65-F5344CB8AC3E}">
        <p14:creationId xmlns:p14="http://schemas.microsoft.com/office/powerpoint/2010/main" val="577564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341120" y="467360"/>
            <a:ext cx="9509760" cy="603794"/>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341120" y="1293224"/>
            <a:ext cx="9509760" cy="4736356"/>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7" name="Rectángulo 3"/>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tabLst/>
            </a:pPr>
            <a:endParaRPr kumimoji="0" lang="es-ES" b="0" i="0" u="none" strike="noStrike" kern="0" cap="none" spc="0" normalizeH="0" baseline="0" noProof="0" dirty="0">
              <a:ln>
                <a:noFill/>
              </a:ln>
              <a:solidFill>
                <a:prstClr val="white"/>
              </a:solidFill>
              <a:effectLst/>
              <a:uLnTx/>
              <a:uFillTx/>
              <a:latin typeface="Euphemia"/>
            </a:endParaRPr>
          </a:p>
        </p:txBody>
      </p:sp>
      <p:sp>
        <p:nvSpPr>
          <p:cNvPr id="5" name="Marcador de posición de pie de página 4"/>
          <p:cNvSpPr>
            <a:spLocks noGrp="1"/>
          </p:cNvSpPr>
          <p:nvPr>
            <p:ph type="ftr" sz="quarter" idx="3"/>
          </p:nvPr>
        </p:nvSpPr>
        <p:spPr>
          <a:xfrm>
            <a:off x="1021081" y="6614494"/>
            <a:ext cx="7479791" cy="237744"/>
          </a:xfrm>
          <a:prstGeom prst="rect">
            <a:avLst/>
          </a:prstGeom>
        </p:spPr>
        <p:txBody>
          <a:bodyPr vert="horz" lIns="91440" tIns="45720" rIns="91440" bIns="45720" rtlCol="0" anchor="ctr"/>
          <a:lstStyle>
            <a:lvl1pPr algn="l">
              <a:defRPr sz="1600" b="1" cap="none" baseline="0">
                <a:solidFill>
                  <a:schemeClr val="bg2"/>
                </a:solidFill>
                <a:latin typeface="Arial" panose="020B0604020202020204" pitchFamily="34" charset="0"/>
                <a:cs typeface="Arial" panose="020B0604020202020204" pitchFamily="34" charset="0"/>
              </a:defRPr>
            </a:lvl1pPr>
          </a:lstStyle>
          <a:p>
            <a:r>
              <a:rPr lang="es-ES"/>
              <a:t>Prog. Multimedia y disp. Móviles -  Tema 10. Unity</a:t>
            </a:r>
            <a:endParaRPr lang="es-ES" dirty="0"/>
          </a:p>
        </p:txBody>
      </p:sp>
      <p:sp>
        <p:nvSpPr>
          <p:cNvPr id="8" name="Rectángulo 5"/>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noProof="0" dirty="0"/>
          </a:p>
        </p:txBody>
      </p:sp>
      <p:sp>
        <p:nvSpPr>
          <p:cNvPr id="4" name="Marcador de posición de fecha 6"/>
          <p:cNvSpPr>
            <a:spLocks noGrp="1"/>
          </p:cNvSpPr>
          <p:nvPr>
            <p:ph type="dt" sz="half" idx="2"/>
          </p:nvPr>
        </p:nvSpPr>
        <p:spPr>
          <a:xfrm>
            <a:off x="8660674" y="6614494"/>
            <a:ext cx="1388848" cy="237744"/>
          </a:xfrm>
          <a:prstGeom prst="rect">
            <a:avLst/>
          </a:prstGeom>
        </p:spPr>
        <p:txBody>
          <a:bodyPr vert="horz" lIns="91440" tIns="45720" rIns="91440" bIns="45720" rtlCol="0" anchor="ctr"/>
          <a:lstStyle>
            <a:lvl1pPr algn="r">
              <a:defRPr sz="1600" b="1">
                <a:solidFill>
                  <a:schemeClr val="bg2"/>
                </a:solidFill>
                <a:latin typeface="Arial" panose="020B0604020202020204" pitchFamily="34" charset="0"/>
                <a:cs typeface="Arial" panose="020B0604020202020204" pitchFamily="34" charset="0"/>
              </a:defRPr>
            </a:lvl1pPr>
          </a:lstStyle>
          <a:p>
            <a:fld id="{19F5D37D-2FAB-4E27-BF28-46D1E138C3B7}" type="datetime1">
              <a:rPr lang="es-ES" smtClean="0"/>
              <a:t>10/02/2020</a:t>
            </a:fld>
            <a:endParaRPr lang="es-ES" dirty="0"/>
          </a:p>
        </p:txBody>
      </p:sp>
      <p:sp>
        <p:nvSpPr>
          <p:cNvPr id="6" name="Marcador de posición de número de diapositiva 7"/>
          <p:cNvSpPr>
            <a:spLocks noGrp="1"/>
          </p:cNvSpPr>
          <p:nvPr>
            <p:ph type="sldNum" sz="quarter" idx="4"/>
          </p:nvPr>
        </p:nvSpPr>
        <p:spPr>
          <a:xfrm>
            <a:off x="10210799" y="6614494"/>
            <a:ext cx="960120" cy="243506"/>
          </a:xfrm>
          <a:prstGeom prst="rect">
            <a:avLst/>
          </a:prstGeom>
        </p:spPr>
        <p:txBody>
          <a:bodyPr vert="horz" lIns="91440" tIns="45720" rIns="91440" bIns="45720" rtlCol="0" anchor="ctr"/>
          <a:lstStyle>
            <a:lvl1pPr algn="r">
              <a:defRPr sz="1600" b="1">
                <a:solidFill>
                  <a:schemeClr val="bg2"/>
                </a:solidFill>
                <a:latin typeface="Arial" panose="020B0604020202020204" pitchFamily="34" charset="0"/>
                <a:cs typeface="Arial" panose="020B0604020202020204" pitchFamily="34" charset="0"/>
              </a:defRPr>
            </a:lvl1pPr>
          </a:lstStyle>
          <a:p>
            <a:fld id="{D602F45C-2B69-4F0F-ADF4-1D4CECE2C731}" type="slidenum">
              <a:rPr lang="es-ES" smtClean="0"/>
              <a:pPr/>
              <a:t>‹Nº›</a:t>
            </a:fld>
            <a:endParaRPr lang="es-ES" dirty="0"/>
          </a:p>
        </p:txBody>
      </p:sp>
    </p:spTree>
    <p:extLst>
      <p:ext uri="{BB962C8B-B14F-4D97-AF65-F5344CB8AC3E}">
        <p14:creationId xmlns:p14="http://schemas.microsoft.com/office/powerpoint/2010/main" val="41548481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marL="0" indent="0" algn="l" defTabSz="914400" rtl="0" eaLnBrk="1" latinLnBrk="0" hangingPunct="1">
        <a:lnSpc>
          <a:spcPct val="90000"/>
        </a:lnSpc>
        <a:spcBef>
          <a:spcPct val="0"/>
        </a:spcBef>
        <a:buFont typeface="Arial" pitchFamily="34" charset="0"/>
        <a:buNone/>
        <a:defRPr sz="3400" kern="1200">
          <a:solidFill>
            <a:schemeClr val="tx2">
              <a:lumMod val="75000"/>
            </a:schemeClr>
          </a:solidFill>
          <a:latin typeface="Arial" panose="020B0604020202020204" pitchFamily="34" charset="0"/>
          <a:ea typeface="+mj-ea"/>
          <a:cs typeface="Arial" panose="020B0604020202020204" pitchFamily="34" charset="0"/>
        </a:defRPr>
      </a:lvl1pPr>
    </p:titleStyle>
    <p:bodyStyle>
      <a:lvl1pPr marL="274320" indent="-228600" algn="l" defTabSz="914400" rtl="0" eaLnBrk="1" latinLnBrk="0" hangingPunct="1">
        <a:lnSpc>
          <a:spcPct val="90000"/>
        </a:lnSpc>
        <a:spcBef>
          <a:spcPts val="1800"/>
        </a:spcBef>
        <a:buClr>
          <a:schemeClr val="tx2"/>
        </a:buClr>
        <a:buSzPct val="100000"/>
        <a:buFont typeface="Arial" pitchFamily="34" charset="0"/>
        <a:buChar char="▪"/>
        <a:defRPr sz="2800" kern="1200">
          <a:solidFill>
            <a:schemeClr val="tx2"/>
          </a:solidFill>
          <a:latin typeface="Arial" panose="020B0604020202020204" pitchFamily="34" charset="0"/>
          <a:ea typeface="+mn-ea"/>
          <a:cs typeface="Arial" panose="020B0604020202020204" pitchFamily="34" charset="0"/>
        </a:defRPr>
      </a:lvl1pPr>
      <a:lvl2pPr marL="594360" indent="-228600" algn="l" defTabSz="914400" rtl="0" eaLnBrk="1" latinLnBrk="0" hangingPunct="1">
        <a:lnSpc>
          <a:spcPct val="90000"/>
        </a:lnSpc>
        <a:spcBef>
          <a:spcPts val="1000"/>
        </a:spcBef>
        <a:buClr>
          <a:schemeClr val="tx2"/>
        </a:buClr>
        <a:buSzPct val="100000"/>
        <a:buFont typeface="Arial"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914400" indent="-228600" algn="l" defTabSz="914400" rtl="0" eaLnBrk="1" latinLnBrk="0" hangingPunct="1">
        <a:lnSpc>
          <a:spcPct val="90000"/>
        </a:lnSpc>
        <a:spcBef>
          <a:spcPts val="800"/>
        </a:spcBef>
        <a:buClr>
          <a:schemeClr val="tx2"/>
        </a:buClr>
        <a:buSzPct val="100000"/>
        <a:buFont typeface="Arial"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234440" indent="-228600" algn="l" defTabSz="914400" rtl="0" eaLnBrk="1" latinLnBrk="0" hangingPunct="1">
        <a:lnSpc>
          <a:spcPct val="90000"/>
        </a:lnSpc>
        <a:spcBef>
          <a:spcPts val="800"/>
        </a:spcBef>
        <a:buClr>
          <a:schemeClr val="tx2"/>
        </a:buClr>
        <a:buSzPct val="100000"/>
        <a:buFont typeface="Arial"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1554480" indent="-228600" algn="l" defTabSz="914400" rtl="0" eaLnBrk="1" latinLnBrk="0" hangingPunct="1">
        <a:lnSpc>
          <a:spcPct val="90000"/>
        </a:lnSpc>
        <a:spcBef>
          <a:spcPts val="800"/>
        </a:spcBef>
        <a:buClr>
          <a:schemeClr val="tx2"/>
        </a:buClr>
        <a:buSzPct val="100000"/>
        <a:buFont typeface="Arial"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1874520" indent="-228600" algn="l" defTabSz="914400" rtl="0" eaLnBrk="1" latinLnBrk="0" hangingPunct="1">
        <a:lnSpc>
          <a:spcPct val="90000"/>
        </a:lnSpc>
        <a:spcBef>
          <a:spcPts val="800"/>
        </a:spcBef>
        <a:buSzPct val="100000"/>
        <a:buFont typeface="Arial" pitchFamily="34" charset="0"/>
        <a:buChar char="▪"/>
        <a:defRPr sz="1400" kern="1200">
          <a:solidFill>
            <a:schemeClr val="tx2"/>
          </a:solidFill>
          <a:latin typeface="+mn-lt"/>
          <a:ea typeface="+mn-ea"/>
          <a:cs typeface="+mn-cs"/>
        </a:defRPr>
      </a:lvl6pPr>
      <a:lvl7pPr marL="219456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7pPr>
      <a:lvl8pPr marL="251460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8pPr>
      <a:lvl9pPr marL="2834640" indent="-228600" algn="l" defTabSz="914400" rtl="0" eaLnBrk="1" latinLnBrk="0" hangingPunct="1">
        <a:lnSpc>
          <a:spcPct val="90000"/>
        </a:lnSpc>
        <a:spcBef>
          <a:spcPts val="800"/>
        </a:spcBef>
        <a:buSzPct val="100000"/>
        <a:buFont typeface="Arial" pitchFamily="34" charset="0"/>
        <a:buChar char="▪"/>
        <a:defRPr sz="1400" kern="1200" baseline="0">
          <a:solidFill>
            <a:schemeClr val="tx2"/>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store.unity.com/es/?_ga=2.72643347.1816253725.1578492287-965566008.1577462996#plans-individua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unity.com/" TargetMode="External"/><Relationship Id="rId2" Type="http://schemas.openxmlformats.org/officeDocument/2006/relationships/hyperlink" Target="https://unity.com/es/learn"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docs.microsoft.com/es-es/dotnet/csharp/"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E1B8A-65EC-4BBC-9699-EE7746F44F21}"/>
              </a:ext>
            </a:extLst>
          </p:cNvPr>
          <p:cNvSpPr>
            <a:spLocks noGrp="1"/>
          </p:cNvSpPr>
          <p:nvPr>
            <p:ph type="ctrTitle"/>
          </p:nvPr>
        </p:nvSpPr>
        <p:spPr/>
        <p:txBody>
          <a:bodyPr/>
          <a:lstStyle/>
          <a:p>
            <a:r>
              <a:rPr lang="es-ES" sz="2800" dirty="0" err="1"/>
              <a:t>Prog</a:t>
            </a:r>
            <a:r>
              <a:rPr lang="es-ES" sz="2800" dirty="0"/>
              <a:t>. Multimedia y disp. móviles – Tema 10. Unity I</a:t>
            </a:r>
          </a:p>
        </p:txBody>
      </p:sp>
      <p:sp>
        <p:nvSpPr>
          <p:cNvPr id="3" name="Subtítulo 2">
            <a:extLst>
              <a:ext uri="{FF2B5EF4-FFF2-40B4-BE49-F238E27FC236}">
                <a16:creationId xmlns:a16="http://schemas.microsoft.com/office/drawing/2014/main" id="{5BC7FDF7-E420-40B2-BF8F-1BD18981AFDC}"/>
              </a:ext>
            </a:extLst>
          </p:cNvPr>
          <p:cNvSpPr>
            <a:spLocks noGrp="1"/>
          </p:cNvSpPr>
          <p:nvPr>
            <p:ph type="subTitle" idx="1"/>
          </p:nvPr>
        </p:nvSpPr>
        <p:spPr/>
        <p:txBody>
          <a:bodyPr/>
          <a:lstStyle/>
          <a:p>
            <a:r>
              <a:rPr lang="es-ES" dirty="0"/>
              <a:t>Mario Marugán Cancio</a:t>
            </a:r>
          </a:p>
        </p:txBody>
      </p:sp>
      <p:pic>
        <p:nvPicPr>
          <p:cNvPr id="1028" name="Picture 4" descr="Imagen relacionada">
            <a:extLst>
              <a:ext uri="{FF2B5EF4-FFF2-40B4-BE49-F238E27FC236}">
                <a16:creationId xmlns:a16="http://schemas.microsoft.com/office/drawing/2014/main" id="{FD72D169-BBE5-433C-8905-CF01B69CD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382" y="-51656"/>
            <a:ext cx="8613472" cy="485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13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1. C#</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r>
              <a:rPr lang="es-ES" dirty="0"/>
              <a:t>Ejemplo de Clase</a:t>
            </a:r>
          </a:p>
          <a:p>
            <a:endParaRPr lang="es-ES" dirty="0"/>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21B642CF-9D2E-4A8F-95FC-E7128BBDCF76}"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10</a:t>
            </a:fld>
            <a:endParaRPr lang="es-ES"/>
          </a:p>
        </p:txBody>
      </p:sp>
      <p:sp>
        <p:nvSpPr>
          <p:cNvPr id="7" name="Rectángulo 6">
            <a:extLst>
              <a:ext uri="{FF2B5EF4-FFF2-40B4-BE49-F238E27FC236}">
                <a16:creationId xmlns:a16="http://schemas.microsoft.com/office/drawing/2014/main" id="{B36F4DEA-E293-4DED-9D64-1CBC5FF76ED1}"/>
              </a:ext>
            </a:extLst>
          </p:cNvPr>
          <p:cNvSpPr/>
          <p:nvPr/>
        </p:nvSpPr>
        <p:spPr>
          <a:xfrm>
            <a:off x="1341120" y="1879586"/>
            <a:ext cx="10956758" cy="4801314"/>
          </a:xfrm>
          <a:prstGeom prst="rect">
            <a:avLst/>
          </a:prstGeom>
        </p:spPr>
        <p:txBody>
          <a:bodyPr wrap="square">
            <a:spAutoFit/>
          </a:bodyPr>
          <a:lstStyle/>
          <a:p>
            <a:r>
              <a:rPr lang="es-ES" dirty="0"/>
              <a:t>    </a:t>
            </a:r>
            <a:r>
              <a:rPr lang="es-ES" dirty="0" err="1"/>
              <a:t>public</a:t>
            </a:r>
            <a:r>
              <a:rPr lang="es-ES" dirty="0"/>
              <a:t> </a:t>
            </a:r>
            <a:r>
              <a:rPr lang="es-ES" dirty="0" err="1"/>
              <a:t>void</a:t>
            </a:r>
            <a:r>
              <a:rPr lang="es-ES" dirty="0"/>
              <a:t> </a:t>
            </a:r>
            <a:r>
              <a:rPr lang="es-ES" dirty="0" err="1"/>
              <a:t>CambiarNombre</a:t>
            </a:r>
            <a:r>
              <a:rPr lang="es-ES" dirty="0"/>
              <a:t>(</a:t>
            </a:r>
            <a:r>
              <a:rPr lang="es-ES" dirty="0" err="1"/>
              <a:t>string</a:t>
            </a:r>
            <a:r>
              <a:rPr lang="es-ES" dirty="0"/>
              <a:t> n)</a:t>
            </a:r>
          </a:p>
          <a:p>
            <a:r>
              <a:rPr lang="es-ES" dirty="0"/>
              <a:t>    {</a:t>
            </a:r>
          </a:p>
          <a:p>
            <a:r>
              <a:rPr lang="es-ES" dirty="0"/>
              <a:t>            nombre = n;</a:t>
            </a:r>
          </a:p>
          <a:p>
            <a:r>
              <a:rPr lang="es-ES" dirty="0"/>
              <a:t>    }</a:t>
            </a:r>
          </a:p>
          <a:p>
            <a:endParaRPr lang="es-ES" dirty="0"/>
          </a:p>
          <a:p>
            <a:r>
              <a:rPr lang="es-ES" dirty="0"/>
              <a:t>    </a:t>
            </a:r>
            <a:r>
              <a:rPr lang="es-ES" dirty="0" err="1"/>
              <a:t>private</a:t>
            </a:r>
            <a:r>
              <a:rPr lang="es-ES" dirty="0"/>
              <a:t> </a:t>
            </a:r>
            <a:r>
              <a:rPr lang="es-ES" dirty="0" err="1"/>
              <a:t>int</a:t>
            </a:r>
            <a:r>
              <a:rPr lang="es-ES" dirty="0"/>
              <a:t> </a:t>
            </a:r>
            <a:r>
              <a:rPr lang="es-ES" dirty="0" err="1"/>
              <a:t>ObtenerAños</a:t>
            </a:r>
            <a:r>
              <a:rPr lang="es-ES" dirty="0"/>
              <a:t>()</a:t>
            </a:r>
          </a:p>
          <a:p>
            <a:r>
              <a:rPr lang="es-ES" dirty="0"/>
              <a:t>    {</a:t>
            </a:r>
          </a:p>
          <a:p>
            <a:r>
              <a:rPr lang="es-ES" dirty="0"/>
              <a:t>            </a:t>
            </a:r>
            <a:r>
              <a:rPr lang="es-ES" dirty="0" err="1"/>
              <a:t>return</a:t>
            </a:r>
            <a:r>
              <a:rPr lang="es-ES" dirty="0"/>
              <a:t> meses / 12;</a:t>
            </a:r>
          </a:p>
          <a:p>
            <a:r>
              <a:rPr lang="es-ES" dirty="0"/>
              <a:t>    }</a:t>
            </a:r>
          </a:p>
          <a:p>
            <a:endParaRPr lang="es-ES" dirty="0"/>
          </a:p>
          <a:p>
            <a:r>
              <a:rPr lang="es-ES" dirty="0"/>
              <a:t>    </a:t>
            </a:r>
            <a:r>
              <a:rPr lang="es-ES" dirty="0" err="1"/>
              <a:t>private</a:t>
            </a:r>
            <a:r>
              <a:rPr lang="es-ES" dirty="0"/>
              <a:t> </a:t>
            </a:r>
            <a:r>
              <a:rPr lang="es-ES" dirty="0" err="1"/>
              <a:t>bool</a:t>
            </a:r>
            <a:r>
              <a:rPr lang="es-ES" dirty="0"/>
              <a:t> </a:t>
            </a:r>
            <a:r>
              <a:rPr lang="es-ES" dirty="0" err="1"/>
              <a:t>ActualizarNumeroIdentificacion</a:t>
            </a:r>
            <a:r>
              <a:rPr lang="es-ES" dirty="0"/>
              <a:t>(</a:t>
            </a:r>
            <a:r>
              <a:rPr lang="es-ES" dirty="0" err="1"/>
              <a:t>int</a:t>
            </a:r>
            <a:r>
              <a:rPr lang="es-ES" dirty="0"/>
              <a:t> x)</a:t>
            </a:r>
          </a:p>
          <a:p>
            <a:r>
              <a:rPr lang="es-ES" dirty="0"/>
              <a:t>    {</a:t>
            </a:r>
          </a:p>
          <a:p>
            <a:r>
              <a:rPr lang="es-ES" dirty="0"/>
              <a:t>            </a:t>
            </a:r>
            <a:r>
              <a:rPr lang="es-ES" dirty="0" err="1"/>
              <a:t>numeroId</a:t>
            </a:r>
            <a:r>
              <a:rPr lang="es-ES" dirty="0"/>
              <a:t> = </a:t>
            </a:r>
            <a:r>
              <a:rPr lang="es-ES" dirty="0" err="1"/>
              <a:t>ObtenerAños</a:t>
            </a:r>
            <a:r>
              <a:rPr lang="es-ES" dirty="0"/>
              <a:t>() * x;</a:t>
            </a:r>
          </a:p>
          <a:p>
            <a:r>
              <a:rPr lang="es-ES" dirty="0"/>
              <a:t>            </a:t>
            </a:r>
            <a:r>
              <a:rPr lang="es-ES" dirty="0" err="1"/>
              <a:t>return</a:t>
            </a:r>
            <a:r>
              <a:rPr lang="es-ES" dirty="0"/>
              <a:t> </a:t>
            </a:r>
            <a:r>
              <a:rPr lang="es-ES" dirty="0" err="1"/>
              <a:t>numeroId</a:t>
            </a:r>
            <a:r>
              <a:rPr lang="es-ES" dirty="0"/>
              <a:t> &gt;= 1000;</a:t>
            </a:r>
          </a:p>
          <a:p>
            <a:r>
              <a:rPr lang="es-ES" dirty="0"/>
              <a:t>    }</a:t>
            </a:r>
          </a:p>
          <a:p>
            <a:endParaRPr lang="es-ES" dirty="0"/>
          </a:p>
          <a:p>
            <a:endParaRPr lang="es-ES" dirty="0"/>
          </a:p>
        </p:txBody>
      </p:sp>
    </p:spTree>
    <p:extLst>
      <p:ext uri="{BB962C8B-B14F-4D97-AF65-F5344CB8AC3E}">
        <p14:creationId xmlns:p14="http://schemas.microsoft.com/office/powerpoint/2010/main" val="1759290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solidFill>
                  <a:schemeClr val="bg2"/>
                </a:solidFill>
              </a:rPr>
              <a:t>Bibliografía</a:t>
            </a:r>
          </a:p>
          <a:p>
            <a:pPr marL="560070" indent="-514350" algn="just">
              <a:buFont typeface="+mj-lt"/>
              <a:buAutoNum type="arabicPeriod"/>
            </a:pPr>
            <a:r>
              <a:rPr lang="es-ES" dirty="0">
                <a:solidFill>
                  <a:schemeClr val="bg2"/>
                </a:solidFill>
              </a:rPr>
              <a:t>C#</a:t>
            </a:r>
          </a:p>
          <a:p>
            <a:pPr marL="560070" indent="-514350" algn="just">
              <a:buFont typeface="+mj-lt"/>
              <a:buAutoNum type="arabicPeriod"/>
            </a:pPr>
            <a:r>
              <a:rPr lang="es-ES" dirty="0"/>
              <a:t>Unity</a:t>
            </a:r>
          </a:p>
          <a:p>
            <a:pPr marL="560070" indent="-514350" algn="just">
              <a:buFont typeface="+mj-lt"/>
              <a:buAutoNum type="arabicPeriod"/>
            </a:pPr>
            <a:r>
              <a:rPr lang="es-ES" dirty="0">
                <a:solidFill>
                  <a:schemeClr val="bg2"/>
                </a:solidFill>
              </a:rPr>
              <a:t>Sentencias de control y enumerados</a:t>
            </a:r>
          </a:p>
          <a:p>
            <a:pPr marL="560070" indent="-514350" algn="just">
              <a:buFont typeface="+mj-lt"/>
              <a:buAutoNum type="arabicPeriod"/>
            </a:pPr>
            <a:r>
              <a:rPr lang="es-ES" dirty="0">
                <a:solidFill>
                  <a:schemeClr val="bg2"/>
                </a:solidFill>
              </a:rPr>
              <a:t>Componentes (scripts) en Unity</a:t>
            </a:r>
          </a:p>
          <a:p>
            <a:pPr marL="560070" indent="-514350" algn="just">
              <a:buFont typeface="+mj-lt"/>
              <a:buAutoNum type="arabicPeriod"/>
            </a:pPr>
            <a:r>
              <a:rPr lang="es-ES" dirty="0">
                <a:solidFill>
                  <a:schemeClr val="bg2"/>
                </a:solidFill>
              </a:rPr>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11</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2099EEB6-C622-423E-B30E-20EA9E33C201}" type="datetime1">
              <a:rPr lang="es-ES" smtClean="0"/>
              <a:t>10/02/2020</a:t>
            </a:fld>
            <a:endParaRPr lang="es-ES"/>
          </a:p>
        </p:txBody>
      </p:sp>
    </p:spTree>
    <p:extLst>
      <p:ext uri="{BB962C8B-B14F-4D97-AF65-F5344CB8AC3E}">
        <p14:creationId xmlns:p14="http://schemas.microsoft.com/office/powerpoint/2010/main" val="426632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r>
              <a:rPr lang="es-ES" dirty="0"/>
              <a:t>Para descargar Unity: </a:t>
            </a:r>
            <a:r>
              <a:rPr lang="es-ES" dirty="0">
                <a:hlinkClick r:id="rId2"/>
              </a:rPr>
              <a:t>https://store.unity.com/es/?_ga=2.72643347.1816253725.1578492287-965566008.1577462996#plans-individual</a:t>
            </a:r>
            <a:endParaRPr lang="es-ES" dirty="0"/>
          </a:p>
          <a:p>
            <a:endParaRPr lang="es-ES" dirty="0"/>
          </a:p>
          <a:p>
            <a:r>
              <a:rPr lang="es-ES" dirty="0"/>
              <a:t>El modo editor usado será Visual Studio.</a:t>
            </a:r>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359C3913-147E-4D95-A559-016F97253548}"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12</a:t>
            </a:fld>
            <a:endParaRPr lang="es-ES"/>
          </a:p>
        </p:txBody>
      </p:sp>
    </p:spTree>
    <p:extLst>
      <p:ext uri="{BB962C8B-B14F-4D97-AF65-F5344CB8AC3E}">
        <p14:creationId xmlns:p14="http://schemas.microsoft.com/office/powerpoint/2010/main" val="18645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r>
              <a:rPr lang="es-ES" dirty="0"/>
              <a:t>Crear un proyecto </a:t>
            </a:r>
            <a:r>
              <a:rPr lang="es-ES" dirty="0">
                <a:sym typeface="Wingdings" panose="05000000000000000000" pitchFamily="2" charset="2"/>
              </a:rPr>
              <a:t> </a:t>
            </a:r>
            <a:r>
              <a:rPr lang="es-ES" b="1" dirty="0">
                <a:sym typeface="Wingdings" panose="05000000000000000000" pitchFamily="2" charset="2"/>
              </a:rPr>
              <a:t>new</a:t>
            </a:r>
            <a:endParaRPr lang="es-ES" dirty="0"/>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528BA1BA-9EC8-498D-B17B-FFA22A7BF2F8}"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13</a:t>
            </a:fld>
            <a:endParaRPr lang="es-ES"/>
          </a:p>
        </p:txBody>
      </p:sp>
      <p:pic>
        <p:nvPicPr>
          <p:cNvPr id="7" name="Imagen 6">
            <a:extLst>
              <a:ext uri="{FF2B5EF4-FFF2-40B4-BE49-F238E27FC236}">
                <a16:creationId xmlns:a16="http://schemas.microsoft.com/office/drawing/2014/main" id="{2FBB5388-7E5D-417B-BDBF-220FD131CF4F}"/>
              </a:ext>
            </a:extLst>
          </p:cNvPr>
          <p:cNvPicPr>
            <a:picLocks noChangeAspect="1"/>
          </p:cNvPicPr>
          <p:nvPr/>
        </p:nvPicPr>
        <p:blipFill rotWithShape="1">
          <a:blip r:embed="rId2"/>
          <a:srcRect l="17573" t="15048" r="17572" b="16651"/>
          <a:stretch/>
        </p:blipFill>
        <p:spPr>
          <a:xfrm>
            <a:off x="2142478" y="2173895"/>
            <a:ext cx="7907044" cy="4684105"/>
          </a:xfrm>
          <a:prstGeom prst="rect">
            <a:avLst/>
          </a:prstGeom>
        </p:spPr>
      </p:pic>
    </p:spTree>
    <p:extLst>
      <p:ext uri="{BB962C8B-B14F-4D97-AF65-F5344CB8AC3E}">
        <p14:creationId xmlns:p14="http://schemas.microsoft.com/office/powerpoint/2010/main" val="106514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55ABB6A1-8CCA-47AB-A28D-E7CD6B4057C5}"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14</a:t>
            </a:fld>
            <a:endParaRPr lang="es-ES"/>
          </a:p>
        </p:txBody>
      </p:sp>
      <p:pic>
        <p:nvPicPr>
          <p:cNvPr id="7" name="Imagen 6">
            <a:extLst>
              <a:ext uri="{FF2B5EF4-FFF2-40B4-BE49-F238E27FC236}">
                <a16:creationId xmlns:a16="http://schemas.microsoft.com/office/drawing/2014/main" id="{0C56F7D8-DB24-4F92-832C-D8403A309251}"/>
              </a:ext>
            </a:extLst>
          </p:cNvPr>
          <p:cNvPicPr>
            <a:picLocks noChangeAspect="1"/>
          </p:cNvPicPr>
          <p:nvPr/>
        </p:nvPicPr>
        <p:blipFill rotWithShape="1">
          <a:blip r:embed="rId2"/>
          <a:srcRect l="17573" t="17310" r="16250" b="16725"/>
          <a:stretch/>
        </p:blipFill>
        <p:spPr>
          <a:xfrm>
            <a:off x="2142478" y="1187116"/>
            <a:ext cx="8068321" cy="4523873"/>
          </a:xfrm>
          <a:prstGeom prst="rect">
            <a:avLst/>
          </a:prstGeom>
        </p:spPr>
      </p:pic>
    </p:spTree>
    <p:extLst>
      <p:ext uri="{BB962C8B-B14F-4D97-AF65-F5344CB8AC3E}">
        <p14:creationId xmlns:p14="http://schemas.microsoft.com/office/powerpoint/2010/main" val="2181495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1. C#</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A20E4E34-394D-40BE-BF96-8C827E1A8493}"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15</a:t>
            </a:fld>
            <a:endParaRPr lang="es-ES"/>
          </a:p>
        </p:txBody>
      </p:sp>
      <p:pic>
        <p:nvPicPr>
          <p:cNvPr id="7" name="Imagen 6">
            <a:extLst>
              <a:ext uri="{FF2B5EF4-FFF2-40B4-BE49-F238E27FC236}">
                <a16:creationId xmlns:a16="http://schemas.microsoft.com/office/drawing/2014/main" id="{26107464-90E7-47B7-A4AF-96DC64F93C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44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1. C#</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9D110F07-2122-4F1F-8598-FDAF0E29D72A}"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16</a:t>
            </a:fld>
            <a:endParaRPr lang="es-ES"/>
          </a:p>
        </p:txBody>
      </p:sp>
      <p:pic>
        <p:nvPicPr>
          <p:cNvPr id="7" name="Imagen 6">
            <a:extLst>
              <a:ext uri="{FF2B5EF4-FFF2-40B4-BE49-F238E27FC236}">
                <a16:creationId xmlns:a16="http://schemas.microsoft.com/office/drawing/2014/main" id="{6EF57B0F-6314-4701-AE54-749CEFA8F0BF}"/>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B304560D-5293-4376-A7B2-F0B71B2F6071}"/>
              </a:ext>
            </a:extLst>
          </p:cNvPr>
          <p:cNvSpPr/>
          <p:nvPr/>
        </p:nvSpPr>
        <p:spPr>
          <a:xfrm>
            <a:off x="6575048" y="68523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Componente cámara</a:t>
            </a:r>
          </a:p>
        </p:txBody>
      </p:sp>
      <p:cxnSp>
        <p:nvCxnSpPr>
          <p:cNvPr id="9" name="Conector recto de flecha 8">
            <a:extLst>
              <a:ext uri="{FF2B5EF4-FFF2-40B4-BE49-F238E27FC236}">
                <a16:creationId xmlns:a16="http://schemas.microsoft.com/office/drawing/2014/main" id="{4500E000-A199-4B44-8AB8-C4D14959B813}"/>
              </a:ext>
            </a:extLst>
          </p:cNvPr>
          <p:cNvCxnSpPr>
            <a:cxnSpLocks/>
          </p:cNvCxnSpPr>
          <p:nvPr/>
        </p:nvCxnSpPr>
        <p:spPr>
          <a:xfrm flipH="1" flipV="1">
            <a:off x="2614863" y="1171074"/>
            <a:ext cx="3972994" cy="1294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2358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1. Unity</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7021F4C8-F16A-4D88-81E0-9226B9CEB3F5}"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17</a:t>
            </a:fld>
            <a:endParaRPr lang="es-ES"/>
          </a:p>
        </p:txBody>
      </p:sp>
      <p:pic>
        <p:nvPicPr>
          <p:cNvPr id="7" name="Imagen 6">
            <a:extLst>
              <a:ext uri="{FF2B5EF4-FFF2-40B4-BE49-F238E27FC236}">
                <a16:creationId xmlns:a16="http://schemas.microsoft.com/office/drawing/2014/main" id="{FBF178B4-B42E-4E43-BCE3-585AB6A8377B}"/>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A9CD6DDA-2F47-48C0-80FF-7A15C4B9C244}"/>
              </a:ext>
            </a:extLst>
          </p:cNvPr>
          <p:cNvSpPr/>
          <p:nvPr/>
        </p:nvSpPr>
        <p:spPr>
          <a:xfrm>
            <a:off x="6575048" y="68523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Crear un nuevo componente y renombrarlo a </a:t>
            </a:r>
            <a:r>
              <a:rPr lang="es-ES" dirty="0" err="1"/>
              <a:t>player</a:t>
            </a:r>
            <a:endParaRPr lang="es-ES" dirty="0"/>
          </a:p>
        </p:txBody>
      </p:sp>
      <p:cxnSp>
        <p:nvCxnSpPr>
          <p:cNvPr id="9" name="Conector recto de flecha 8">
            <a:extLst>
              <a:ext uri="{FF2B5EF4-FFF2-40B4-BE49-F238E27FC236}">
                <a16:creationId xmlns:a16="http://schemas.microsoft.com/office/drawing/2014/main" id="{AF056A64-8858-4143-9679-1F0D7837B8B3}"/>
              </a:ext>
            </a:extLst>
          </p:cNvPr>
          <p:cNvCxnSpPr>
            <a:cxnSpLocks/>
          </p:cNvCxnSpPr>
          <p:nvPr/>
        </p:nvCxnSpPr>
        <p:spPr>
          <a:xfrm flipH="1">
            <a:off x="2855495" y="1300562"/>
            <a:ext cx="3732362" cy="27156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4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786BA0-F04C-4C0C-8BB6-450B73DCA367}"/>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id="{B704EB69-34FC-440F-94AF-B1652A11542C}"/>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CA50AD15-CEFD-4ADE-8EFB-7393D7439EEB}"/>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B6DFE306-A89A-4373-9D74-3C3ABF7896A1}"/>
              </a:ext>
            </a:extLst>
          </p:cNvPr>
          <p:cNvSpPr>
            <a:spLocks noGrp="1"/>
          </p:cNvSpPr>
          <p:nvPr>
            <p:ph type="dt" sz="half" idx="10"/>
          </p:nvPr>
        </p:nvSpPr>
        <p:spPr/>
        <p:txBody>
          <a:bodyPr/>
          <a:lstStyle/>
          <a:p>
            <a:fld id="{3059BF3F-14C8-44E5-A9A5-FEEFC19C9585}" type="datetime1">
              <a:rPr lang="es-ES" smtClean="0"/>
              <a:t>10/02/2020</a:t>
            </a:fld>
            <a:endParaRPr lang="es-ES"/>
          </a:p>
        </p:txBody>
      </p:sp>
      <p:sp>
        <p:nvSpPr>
          <p:cNvPr id="6" name="Marcador de número de diapositiva 5">
            <a:extLst>
              <a:ext uri="{FF2B5EF4-FFF2-40B4-BE49-F238E27FC236}">
                <a16:creationId xmlns:a16="http://schemas.microsoft.com/office/drawing/2014/main" id="{DFB6E90F-CE7E-46ED-BE78-C43C8302CD6C}"/>
              </a:ext>
            </a:extLst>
          </p:cNvPr>
          <p:cNvSpPr>
            <a:spLocks noGrp="1"/>
          </p:cNvSpPr>
          <p:nvPr>
            <p:ph type="sldNum" sz="quarter" idx="12"/>
          </p:nvPr>
        </p:nvSpPr>
        <p:spPr/>
        <p:txBody>
          <a:bodyPr/>
          <a:lstStyle/>
          <a:p>
            <a:fld id="{D602F45C-2B69-4F0F-ADF4-1D4CECE2C731}" type="slidenum">
              <a:rPr lang="es-ES" smtClean="0"/>
              <a:t>18</a:t>
            </a:fld>
            <a:endParaRPr lang="es-ES"/>
          </a:p>
        </p:txBody>
      </p:sp>
      <p:pic>
        <p:nvPicPr>
          <p:cNvPr id="7" name="Imagen 6">
            <a:extLst>
              <a:ext uri="{FF2B5EF4-FFF2-40B4-BE49-F238E27FC236}">
                <a16:creationId xmlns:a16="http://schemas.microsoft.com/office/drawing/2014/main" id="{FFD86FE0-DFD0-4084-857E-FEBF03B4CACD}"/>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C51D5C06-7866-473C-B62A-2C35F230A45D}"/>
              </a:ext>
            </a:extLst>
          </p:cNvPr>
          <p:cNvSpPr/>
          <p:nvPr/>
        </p:nvSpPr>
        <p:spPr>
          <a:xfrm>
            <a:off x="6575048" y="68523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Para dar funcionalidad, es necesario crear un Script en </a:t>
            </a:r>
            <a:r>
              <a:rPr lang="es-ES" dirty="0" err="1"/>
              <a:t>Assert</a:t>
            </a:r>
            <a:endParaRPr lang="es-ES" dirty="0"/>
          </a:p>
        </p:txBody>
      </p:sp>
      <p:cxnSp>
        <p:nvCxnSpPr>
          <p:cNvPr id="9" name="Conector recto de flecha 8">
            <a:extLst>
              <a:ext uri="{FF2B5EF4-FFF2-40B4-BE49-F238E27FC236}">
                <a16:creationId xmlns:a16="http://schemas.microsoft.com/office/drawing/2014/main" id="{F8277576-CBF1-4E2F-B3B3-A28083FA9E6D}"/>
              </a:ext>
            </a:extLst>
          </p:cNvPr>
          <p:cNvCxnSpPr>
            <a:cxnSpLocks/>
          </p:cNvCxnSpPr>
          <p:nvPr/>
        </p:nvCxnSpPr>
        <p:spPr>
          <a:xfrm flipH="1">
            <a:off x="5919537" y="1300562"/>
            <a:ext cx="668320" cy="48011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326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B600013B-8A38-4F4A-9DA6-15022CBAA7DE}"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19</a:t>
            </a:fld>
            <a:endParaRPr lang="es-ES"/>
          </a:p>
        </p:txBody>
      </p:sp>
      <p:pic>
        <p:nvPicPr>
          <p:cNvPr id="11" name="Imagen 10">
            <a:extLst>
              <a:ext uri="{FF2B5EF4-FFF2-40B4-BE49-F238E27FC236}">
                <a16:creationId xmlns:a16="http://schemas.microsoft.com/office/drawing/2014/main" id="{D2E00A99-396B-4E96-9C7C-4165C6DA138F}"/>
              </a:ext>
            </a:extLst>
          </p:cNvPr>
          <p:cNvPicPr>
            <a:picLocks noChangeAspect="1"/>
          </p:cNvPicPr>
          <p:nvPr/>
        </p:nvPicPr>
        <p:blipFill>
          <a:blip r:embed="rId2"/>
          <a:stretch>
            <a:fillRect/>
          </a:stretch>
        </p:blipFill>
        <p:spPr>
          <a:xfrm>
            <a:off x="0" y="0"/>
            <a:ext cx="12192000" cy="6858000"/>
          </a:xfrm>
          <a:prstGeom prst="rect">
            <a:avLst/>
          </a:prstGeom>
        </p:spPr>
      </p:pic>
      <p:sp>
        <p:nvSpPr>
          <p:cNvPr id="12" name="Rectángulo 11">
            <a:extLst>
              <a:ext uri="{FF2B5EF4-FFF2-40B4-BE49-F238E27FC236}">
                <a16:creationId xmlns:a16="http://schemas.microsoft.com/office/drawing/2014/main" id="{8C545652-13E8-4953-AF84-43AE563D2929}"/>
              </a:ext>
            </a:extLst>
          </p:cNvPr>
          <p:cNvSpPr/>
          <p:nvPr/>
        </p:nvSpPr>
        <p:spPr>
          <a:xfrm>
            <a:off x="6575048" y="68523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Crear los scripts </a:t>
            </a:r>
            <a:r>
              <a:rPr lang="es-ES" dirty="0" err="1"/>
              <a:t>Health</a:t>
            </a:r>
            <a:r>
              <a:rPr lang="es-ES" dirty="0"/>
              <a:t>, </a:t>
            </a:r>
            <a:r>
              <a:rPr lang="es-ES" dirty="0" err="1"/>
              <a:t>Movement</a:t>
            </a:r>
            <a:r>
              <a:rPr lang="es-ES" dirty="0"/>
              <a:t> y </a:t>
            </a:r>
            <a:r>
              <a:rPr lang="es-ES" dirty="0" err="1"/>
              <a:t>Shooter</a:t>
            </a:r>
            <a:endParaRPr lang="es-ES" dirty="0"/>
          </a:p>
        </p:txBody>
      </p:sp>
      <p:cxnSp>
        <p:nvCxnSpPr>
          <p:cNvPr id="13" name="Conector recto de flecha 12">
            <a:extLst>
              <a:ext uri="{FF2B5EF4-FFF2-40B4-BE49-F238E27FC236}">
                <a16:creationId xmlns:a16="http://schemas.microsoft.com/office/drawing/2014/main" id="{47B57166-514A-4291-9EEF-1796DF2E6991}"/>
              </a:ext>
            </a:extLst>
          </p:cNvPr>
          <p:cNvCxnSpPr>
            <a:cxnSpLocks/>
          </p:cNvCxnSpPr>
          <p:nvPr/>
        </p:nvCxnSpPr>
        <p:spPr>
          <a:xfrm flipH="1">
            <a:off x="3545305" y="1300562"/>
            <a:ext cx="3042552" cy="349602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9478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lvl="0" algn="just"/>
            <a:r>
              <a:rPr lang="es-ES" dirty="0"/>
              <a:t>Entender el lenguaje C#</a:t>
            </a:r>
          </a:p>
          <a:p>
            <a:pPr lvl="0" algn="just"/>
            <a:r>
              <a:rPr lang="es-ES"/>
              <a:t>Comprender el funcionamiento de Unity</a:t>
            </a:r>
          </a:p>
          <a:p>
            <a:pPr lvl="0" algn="just"/>
            <a:endParaRPr lang="es-ES" dirty="0"/>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2</a:t>
            </a:fld>
            <a:endParaRPr lang="es-ES"/>
          </a:p>
        </p:txBody>
      </p:sp>
      <p:sp>
        <p:nvSpPr>
          <p:cNvPr id="6" name="Marcador de fecha 5">
            <a:extLst>
              <a:ext uri="{FF2B5EF4-FFF2-40B4-BE49-F238E27FC236}">
                <a16:creationId xmlns:a16="http://schemas.microsoft.com/office/drawing/2014/main" id="{66541E4F-169F-4820-B73E-027B5FC67C87}"/>
              </a:ext>
            </a:extLst>
          </p:cNvPr>
          <p:cNvSpPr>
            <a:spLocks noGrp="1"/>
          </p:cNvSpPr>
          <p:nvPr>
            <p:ph type="dt" sz="half" idx="10"/>
          </p:nvPr>
        </p:nvSpPr>
        <p:spPr/>
        <p:txBody>
          <a:bodyPr/>
          <a:lstStyle/>
          <a:p>
            <a:fld id="{B8FEF0A2-69F7-4767-80A2-FD99F70D1E25}" type="datetime1">
              <a:rPr lang="es-ES" smtClean="0"/>
              <a:t>10/02/2020</a:t>
            </a:fld>
            <a:endParaRPr lang="es-ES"/>
          </a:p>
        </p:txBody>
      </p:sp>
    </p:spTree>
    <p:extLst>
      <p:ext uri="{BB962C8B-B14F-4D97-AF65-F5344CB8AC3E}">
        <p14:creationId xmlns:p14="http://schemas.microsoft.com/office/powerpoint/2010/main" val="1679146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r>
              <a:rPr lang="es-ES" dirty="0"/>
              <a:t>Cada Script en </a:t>
            </a:r>
            <a:r>
              <a:rPr lang="es-ES" dirty="0" err="1"/>
              <a:t>unity</a:t>
            </a:r>
            <a:r>
              <a:rPr lang="es-ES" dirty="0"/>
              <a:t> es una funcionalidad</a:t>
            </a:r>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FFB2C230-C610-440D-9F6C-85599C8D6649}"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20</a:t>
            </a:fld>
            <a:endParaRPr lang="es-ES"/>
          </a:p>
        </p:txBody>
      </p:sp>
      <p:pic>
        <p:nvPicPr>
          <p:cNvPr id="7" name="Imagen 6">
            <a:extLst>
              <a:ext uri="{FF2B5EF4-FFF2-40B4-BE49-F238E27FC236}">
                <a16:creationId xmlns:a16="http://schemas.microsoft.com/office/drawing/2014/main" id="{403904BC-3C7C-47B6-ABBE-C8396E859DB3}"/>
              </a:ext>
            </a:extLst>
          </p:cNvPr>
          <p:cNvPicPr>
            <a:picLocks noChangeAspect="1"/>
          </p:cNvPicPr>
          <p:nvPr/>
        </p:nvPicPr>
        <p:blipFill rotWithShape="1">
          <a:blip r:embed="rId2"/>
          <a:srcRect r="24079" b="29825"/>
          <a:stretch/>
        </p:blipFill>
        <p:spPr>
          <a:xfrm>
            <a:off x="1467852" y="1920734"/>
            <a:ext cx="9256295" cy="4812632"/>
          </a:xfrm>
          <a:prstGeom prst="rect">
            <a:avLst/>
          </a:prstGeom>
        </p:spPr>
      </p:pic>
    </p:spTree>
    <p:extLst>
      <p:ext uri="{BB962C8B-B14F-4D97-AF65-F5344CB8AC3E}">
        <p14:creationId xmlns:p14="http://schemas.microsoft.com/office/powerpoint/2010/main" val="6829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r>
              <a:rPr lang="es-ES" dirty="0"/>
              <a:t>Para manejar la consola se va a modificar el contenido del script </a:t>
            </a:r>
            <a:r>
              <a:rPr lang="es-ES" dirty="0" err="1"/>
              <a:t>Movement</a:t>
            </a:r>
            <a:endParaRPr lang="es-ES" dirty="0"/>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B70DBF99-5C69-415C-98F1-BDD955BF5D61}"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21</a:t>
            </a:fld>
            <a:endParaRPr lang="es-ES"/>
          </a:p>
        </p:txBody>
      </p:sp>
      <p:sp>
        <p:nvSpPr>
          <p:cNvPr id="8" name="Rectángulo 7">
            <a:extLst>
              <a:ext uri="{FF2B5EF4-FFF2-40B4-BE49-F238E27FC236}">
                <a16:creationId xmlns:a16="http://schemas.microsoft.com/office/drawing/2014/main" id="{B2BF7F83-F847-416F-A2AD-44E8ECB492F1}"/>
              </a:ext>
            </a:extLst>
          </p:cNvPr>
          <p:cNvSpPr/>
          <p:nvPr/>
        </p:nvSpPr>
        <p:spPr>
          <a:xfrm>
            <a:off x="1181100" y="2218651"/>
            <a:ext cx="9829799" cy="4524315"/>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Movement</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Start is called before the first frame update</a:t>
            </a:r>
            <a:endParaRPr lang="en-U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"Hola Mundo"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Greet</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"David"</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Greet (</a:t>
            </a:r>
            <a:r>
              <a:rPr lang="en-US" dirty="0">
                <a:solidFill>
                  <a:srgbClr val="0000FF"/>
                </a:solidFill>
                <a:latin typeface="Consolas" panose="020B0609020204030204" pitchFamily="49" charset="0"/>
              </a:rPr>
              <a:t>string</a:t>
            </a:r>
            <a:r>
              <a:rPr lang="en-US" dirty="0">
                <a:solidFill>
                  <a:srgbClr val="000000"/>
                </a:solidFill>
                <a:latin typeface="Consolas" panose="020B0609020204030204" pitchFamily="49" charset="0"/>
              </a:rPr>
              <a:t> name)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return</a:t>
            </a:r>
            <a:r>
              <a:rPr lang="es-ES" dirty="0">
                <a:solidFill>
                  <a:srgbClr val="000000"/>
                </a:solidFill>
                <a:latin typeface="Consolas" panose="020B0609020204030204" pitchFamily="49" charset="0"/>
              </a:rPr>
              <a:t> </a:t>
            </a:r>
            <a:r>
              <a:rPr lang="es-ES" dirty="0">
                <a:solidFill>
                  <a:srgbClr val="A31515"/>
                </a:solidFill>
                <a:latin typeface="Consolas" panose="020B0609020204030204" pitchFamily="49" charset="0"/>
              </a:rPr>
              <a:t>"Hola "</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name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Update is called once per frame</a:t>
            </a:r>
            <a:endParaRPr lang="en-U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Update</a:t>
            </a:r>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92713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021AB4C6-4611-4162-9382-D61C33BAD857}"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22</a:t>
            </a:fld>
            <a:endParaRPr lang="es-ES"/>
          </a:p>
        </p:txBody>
      </p:sp>
      <p:pic>
        <p:nvPicPr>
          <p:cNvPr id="7" name="Imagen 6">
            <a:extLst>
              <a:ext uri="{FF2B5EF4-FFF2-40B4-BE49-F238E27FC236}">
                <a16:creationId xmlns:a16="http://schemas.microsoft.com/office/drawing/2014/main" id="{A4A5BB56-1BF7-4047-9999-99C8C9800603}"/>
              </a:ext>
            </a:extLst>
          </p:cNvPr>
          <p:cNvPicPr>
            <a:picLocks noChangeAspect="1"/>
          </p:cNvPicPr>
          <p:nvPr/>
        </p:nvPicPr>
        <p:blipFill>
          <a:blip r:embed="rId2"/>
          <a:stretch>
            <a:fillRect/>
          </a:stretch>
        </p:blipFill>
        <p:spPr>
          <a:xfrm>
            <a:off x="0" y="0"/>
            <a:ext cx="12192000" cy="6858000"/>
          </a:xfrm>
          <a:prstGeom prst="rect">
            <a:avLst/>
          </a:prstGeom>
        </p:spPr>
      </p:pic>
      <p:sp>
        <p:nvSpPr>
          <p:cNvPr id="8" name="Rectángulo 7">
            <a:extLst>
              <a:ext uri="{FF2B5EF4-FFF2-40B4-BE49-F238E27FC236}">
                <a16:creationId xmlns:a16="http://schemas.microsoft.com/office/drawing/2014/main" id="{579EC5EF-5DFB-4733-8589-D9F77E47E3D8}"/>
              </a:ext>
            </a:extLst>
          </p:cNvPr>
          <p:cNvSpPr/>
          <p:nvPr/>
        </p:nvSpPr>
        <p:spPr>
          <a:xfrm>
            <a:off x="6575048" y="68523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Es necesario insertárselo al personaje</a:t>
            </a:r>
          </a:p>
        </p:txBody>
      </p:sp>
      <p:cxnSp>
        <p:nvCxnSpPr>
          <p:cNvPr id="9" name="Conector recto de flecha 8">
            <a:extLst>
              <a:ext uri="{FF2B5EF4-FFF2-40B4-BE49-F238E27FC236}">
                <a16:creationId xmlns:a16="http://schemas.microsoft.com/office/drawing/2014/main" id="{B3788F0C-68EC-4A10-B622-DAB7694A9076}"/>
              </a:ext>
            </a:extLst>
          </p:cNvPr>
          <p:cNvCxnSpPr>
            <a:cxnSpLocks/>
          </p:cNvCxnSpPr>
          <p:nvPr/>
        </p:nvCxnSpPr>
        <p:spPr>
          <a:xfrm flipH="1">
            <a:off x="3545305" y="1300562"/>
            <a:ext cx="3042552" cy="349602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0" name="Rectángulo 9">
            <a:extLst>
              <a:ext uri="{FF2B5EF4-FFF2-40B4-BE49-F238E27FC236}">
                <a16:creationId xmlns:a16="http://schemas.microsoft.com/office/drawing/2014/main" id="{DF48DBC4-06F5-4D9C-87AD-CE0C80B75964}"/>
              </a:ext>
            </a:extLst>
          </p:cNvPr>
          <p:cNvSpPr/>
          <p:nvPr/>
        </p:nvSpPr>
        <p:spPr>
          <a:xfrm>
            <a:off x="4083286" y="63621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1. Seleccionar el componente</a:t>
            </a:r>
          </a:p>
        </p:txBody>
      </p:sp>
      <p:cxnSp>
        <p:nvCxnSpPr>
          <p:cNvPr id="11" name="Conector recto de flecha 10">
            <a:extLst>
              <a:ext uri="{FF2B5EF4-FFF2-40B4-BE49-F238E27FC236}">
                <a16:creationId xmlns:a16="http://schemas.microsoft.com/office/drawing/2014/main" id="{132CB1D8-BD01-4B8D-BC0A-1F25D56BA6B2}"/>
              </a:ext>
            </a:extLst>
          </p:cNvPr>
          <p:cNvCxnSpPr>
            <a:cxnSpLocks/>
          </p:cNvCxnSpPr>
          <p:nvPr/>
        </p:nvCxnSpPr>
        <p:spPr>
          <a:xfrm flipH="1">
            <a:off x="2133601" y="1345474"/>
            <a:ext cx="1949685" cy="1074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4" name="Rectángulo 13">
            <a:extLst>
              <a:ext uri="{FF2B5EF4-FFF2-40B4-BE49-F238E27FC236}">
                <a16:creationId xmlns:a16="http://schemas.microsoft.com/office/drawing/2014/main" id="{0608659C-69FC-4B86-9A3D-3DF869F5A978}"/>
              </a:ext>
            </a:extLst>
          </p:cNvPr>
          <p:cNvSpPr/>
          <p:nvPr/>
        </p:nvSpPr>
        <p:spPr>
          <a:xfrm>
            <a:off x="6490759" y="2071104"/>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2. Arrastrar</a:t>
            </a:r>
          </a:p>
        </p:txBody>
      </p:sp>
      <p:cxnSp>
        <p:nvCxnSpPr>
          <p:cNvPr id="15" name="Conector recto de flecha 14">
            <a:extLst>
              <a:ext uri="{FF2B5EF4-FFF2-40B4-BE49-F238E27FC236}">
                <a16:creationId xmlns:a16="http://schemas.microsoft.com/office/drawing/2014/main" id="{8707CFD1-949C-4562-A151-3186730532DD}"/>
              </a:ext>
            </a:extLst>
          </p:cNvPr>
          <p:cNvCxnSpPr>
            <a:cxnSpLocks/>
            <a:stCxn id="14" idx="1"/>
          </p:cNvCxnSpPr>
          <p:nvPr/>
        </p:nvCxnSpPr>
        <p:spPr>
          <a:xfrm flipH="1">
            <a:off x="3697705" y="2710297"/>
            <a:ext cx="2793054" cy="22386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6" name="Conector recto de flecha 15">
            <a:extLst>
              <a:ext uri="{FF2B5EF4-FFF2-40B4-BE49-F238E27FC236}">
                <a16:creationId xmlns:a16="http://schemas.microsoft.com/office/drawing/2014/main" id="{C0FB92A2-76EF-40AE-BACF-B5C0F885686D}"/>
              </a:ext>
            </a:extLst>
          </p:cNvPr>
          <p:cNvCxnSpPr>
            <a:cxnSpLocks/>
          </p:cNvCxnSpPr>
          <p:nvPr/>
        </p:nvCxnSpPr>
        <p:spPr>
          <a:xfrm>
            <a:off x="3108443" y="5107107"/>
            <a:ext cx="6941079" cy="10083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791977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3F0768DE-420C-4F22-8DB0-EDD881EC3473}"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23</a:t>
            </a:fld>
            <a:endParaRPr lang="es-ES"/>
          </a:p>
        </p:txBody>
      </p:sp>
      <p:pic>
        <p:nvPicPr>
          <p:cNvPr id="7" name="Imagen 6">
            <a:extLst>
              <a:ext uri="{FF2B5EF4-FFF2-40B4-BE49-F238E27FC236}">
                <a16:creationId xmlns:a16="http://schemas.microsoft.com/office/drawing/2014/main" id="{8513AFE8-B947-4F75-92A1-B50E2F03CE9F}"/>
              </a:ext>
            </a:extLst>
          </p:cNvPr>
          <p:cNvPicPr>
            <a:picLocks noChangeAspect="1"/>
          </p:cNvPicPr>
          <p:nvPr/>
        </p:nvPicPr>
        <p:blipFill rotWithShape="1">
          <a:blip r:embed="rId2"/>
          <a:srcRect r="40131"/>
          <a:stretch/>
        </p:blipFill>
        <p:spPr>
          <a:xfrm>
            <a:off x="326392" y="176463"/>
            <a:ext cx="11539216" cy="6505074"/>
          </a:xfrm>
          <a:prstGeom prst="rect">
            <a:avLst/>
          </a:prstGeom>
        </p:spPr>
      </p:pic>
    </p:spTree>
    <p:extLst>
      <p:ext uri="{BB962C8B-B14F-4D97-AF65-F5344CB8AC3E}">
        <p14:creationId xmlns:p14="http://schemas.microsoft.com/office/powerpoint/2010/main" val="10333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normAutofit/>
          </a:bodyPr>
          <a:lstStyle/>
          <a:p>
            <a:pPr algn="just"/>
            <a:r>
              <a:rPr lang="es-ES" dirty="0"/>
              <a:t>Ejemplo de uso en Unity</a:t>
            </a:r>
          </a:p>
          <a:p>
            <a:pPr lvl="1" algn="just"/>
            <a:r>
              <a:rPr lang="es-ES" dirty="0"/>
              <a:t>Dos variables públicas de instancia de tipo entero</a:t>
            </a:r>
          </a:p>
          <a:p>
            <a:pPr lvl="1" algn="just"/>
            <a:r>
              <a:rPr lang="es-ES" dirty="0"/>
              <a:t>Un método privado que devuelve la suma de dos variables.</a:t>
            </a:r>
          </a:p>
          <a:p>
            <a:pPr lvl="1" algn="just"/>
            <a:r>
              <a:rPr lang="es-ES" dirty="0"/>
              <a:t>Un método privado que actualiza las dos variables de instancia multiplicándolas por un factor que se le pasa como parámetro de tipo entero.</a:t>
            </a:r>
          </a:p>
          <a:p>
            <a:pPr lvl="1" algn="just"/>
            <a:r>
              <a:rPr lang="es-ES" dirty="0"/>
              <a:t>Al ejecutar el juego mostrará en la consola la suma de las dos variables del método creado. Tras esto, se multiplicarán por dos las variables de instancia mediante del método que las actualiza</a:t>
            </a:r>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DC424E41-78B4-49B0-AC97-40B1CD20C639}"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24</a:t>
            </a:fld>
            <a:endParaRPr lang="es-ES"/>
          </a:p>
        </p:txBody>
      </p:sp>
    </p:spTree>
    <p:extLst>
      <p:ext uri="{BB962C8B-B14F-4D97-AF65-F5344CB8AC3E}">
        <p14:creationId xmlns:p14="http://schemas.microsoft.com/office/powerpoint/2010/main" val="223247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2236BFD1-78BF-4A22-A9FF-030C74BD577A}"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25</a:t>
            </a:fld>
            <a:endParaRPr lang="es-ES"/>
          </a:p>
        </p:txBody>
      </p:sp>
      <p:sp>
        <p:nvSpPr>
          <p:cNvPr id="8" name="Rectángulo 7">
            <a:extLst>
              <a:ext uri="{FF2B5EF4-FFF2-40B4-BE49-F238E27FC236}">
                <a16:creationId xmlns:a16="http://schemas.microsoft.com/office/drawing/2014/main" id="{E7F3CF9E-37A1-49B5-BDEB-12078B11634E}"/>
              </a:ext>
            </a:extLst>
          </p:cNvPr>
          <p:cNvSpPr/>
          <p:nvPr/>
        </p:nvSpPr>
        <p:spPr>
          <a:xfrm>
            <a:off x="1403873" y="1274017"/>
            <a:ext cx="9434456" cy="5632311"/>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a:solidFill>
                  <a:srgbClr val="2B91AF"/>
                </a:solidFill>
                <a:latin typeface="Consolas" panose="020B0609020204030204" pitchFamily="49" charset="0"/>
              </a:rPr>
              <a:t>Ejercicio</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x, y;</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(Sum());</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Mult</a:t>
            </a:r>
            <a:r>
              <a:rPr lang="es-ES" dirty="0">
                <a:solidFill>
                  <a:srgbClr val="000000"/>
                </a:solidFill>
                <a:latin typeface="Consolas" panose="020B0609020204030204" pitchFamily="49" charset="0"/>
              </a:rPr>
              <a:t>(2);</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Sum()</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return</a:t>
            </a:r>
            <a:r>
              <a:rPr lang="es-ES" dirty="0">
                <a:solidFill>
                  <a:srgbClr val="000000"/>
                </a:solidFill>
                <a:latin typeface="Consolas" panose="020B0609020204030204" pitchFamily="49" charset="0"/>
              </a:rPr>
              <a:t> x + y;</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87041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F611F100-BB20-4D52-B883-55EEDA2BF83C}"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26</a:t>
            </a:fld>
            <a:endParaRPr lang="es-ES"/>
          </a:p>
        </p:txBody>
      </p:sp>
      <p:sp>
        <p:nvSpPr>
          <p:cNvPr id="8" name="Rectángulo 7">
            <a:extLst>
              <a:ext uri="{FF2B5EF4-FFF2-40B4-BE49-F238E27FC236}">
                <a16:creationId xmlns:a16="http://schemas.microsoft.com/office/drawing/2014/main" id="{E7F3CF9E-37A1-49B5-BDEB-12078B11634E}"/>
              </a:ext>
            </a:extLst>
          </p:cNvPr>
          <p:cNvSpPr/>
          <p:nvPr/>
        </p:nvSpPr>
        <p:spPr>
          <a:xfrm>
            <a:off x="1403873" y="1274017"/>
            <a:ext cx="9434456" cy="1754326"/>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Mult</a:t>
            </a:r>
            <a:r>
              <a:rPr lang="es-ES" dirty="0">
                <a:solidFill>
                  <a:srgbClr val="000000"/>
                </a:solidFill>
                <a:latin typeface="Consolas" panose="020B0609020204030204" pitchFamily="49" charset="0"/>
              </a:rPr>
              <a:t>(</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factor)</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x = x * factor;</a:t>
            </a:r>
          </a:p>
          <a:p>
            <a:r>
              <a:rPr lang="es-ES" dirty="0">
                <a:solidFill>
                  <a:srgbClr val="000000"/>
                </a:solidFill>
                <a:latin typeface="Consolas" panose="020B0609020204030204" pitchFamily="49" charset="0"/>
              </a:rPr>
              <a:t>        y = y * factor;</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814478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C8B93491-F566-4579-8149-D73B0609B32A}"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27</a:t>
            </a:fld>
            <a:endParaRPr lang="es-ES"/>
          </a:p>
        </p:txBody>
      </p:sp>
      <p:pic>
        <p:nvPicPr>
          <p:cNvPr id="7" name="Imagen 6">
            <a:extLst>
              <a:ext uri="{FF2B5EF4-FFF2-40B4-BE49-F238E27FC236}">
                <a16:creationId xmlns:a16="http://schemas.microsoft.com/office/drawing/2014/main" id="{FFD3916C-7A71-4BD2-9A19-218C0C4291A4}"/>
              </a:ext>
            </a:extLst>
          </p:cNvPr>
          <p:cNvPicPr>
            <a:picLocks noChangeAspect="1"/>
          </p:cNvPicPr>
          <p:nvPr/>
        </p:nvPicPr>
        <p:blipFill rotWithShape="1">
          <a:blip r:embed="rId2"/>
          <a:srcRect r="39926"/>
          <a:stretch/>
        </p:blipFill>
        <p:spPr>
          <a:xfrm>
            <a:off x="1341120" y="828421"/>
            <a:ext cx="10130118" cy="5691217"/>
          </a:xfrm>
          <a:prstGeom prst="rect">
            <a:avLst/>
          </a:prstGeom>
        </p:spPr>
      </p:pic>
      <p:sp>
        <p:nvSpPr>
          <p:cNvPr id="8" name="Rectángulo 7">
            <a:extLst>
              <a:ext uri="{FF2B5EF4-FFF2-40B4-BE49-F238E27FC236}">
                <a16:creationId xmlns:a16="http://schemas.microsoft.com/office/drawing/2014/main" id="{51F720E2-B880-4629-A8A0-5920862CB318}"/>
              </a:ext>
            </a:extLst>
          </p:cNvPr>
          <p:cNvSpPr/>
          <p:nvPr/>
        </p:nvSpPr>
        <p:spPr>
          <a:xfrm>
            <a:off x="4083286" y="63621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Insertar las variables y  ejecutar</a:t>
            </a:r>
          </a:p>
        </p:txBody>
      </p:sp>
      <p:cxnSp>
        <p:nvCxnSpPr>
          <p:cNvPr id="9" name="Conector recto de flecha 8">
            <a:extLst>
              <a:ext uri="{FF2B5EF4-FFF2-40B4-BE49-F238E27FC236}">
                <a16:creationId xmlns:a16="http://schemas.microsoft.com/office/drawing/2014/main" id="{ADFB9569-05F5-4D15-9A72-72117984A960}"/>
              </a:ext>
            </a:extLst>
          </p:cNvPr>
          <p:cNvCxnSpPr>
            <a:cxnSpLocks/>
          </p:cNvCxnSpPr>
          <p:nvPr/>
        </p:nvCxnSpPr>
        <p:spPr>
          <a:xfrm>
            <a:off x="6338047" y="1255059"/>
            <a:ext cx="2420471" cy="36934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768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FE889-EDE5-40F0-875A-88839553FC32}"/>
              </a:ext>
            </a:extLst>
          </p:cNvPr>
          <p:cNvSpPr>
            <a:spLocks noGrp="1"/>
          </p:cNvSpPr>
          <p:nvPr>
            <p:ph type="title"/>
          </p:nvPr>
        </p:nvSpPr>
        <p:spPr/>
        <p:txBody>
          <a:bodyPr/>
          <a:lstStyle/>
          <a:p>
            <a:r>
              <a:rPr lang="es-ES" dirty="0"/>
              <a:t>2. Unity</a:t>
            </a:r>
          </a:p>
        </p:txBody>
      </p:sp>
      <p:sp>
        <p:nvSpPr>
          <p:cNvPr id="3" name="Marcador de contenido 2">
            <a:extLst>
              <a:ext uri="{FF2B5EF4-FFF2-40B4-BE49-F238E27FC236}">
                <a16:creationId xmlns:a16="http://schemas.microsoft.com/office/drawing/2014/main" id="{1D2438C9-3EF8-4F0B-A378-FC92711F7966}"/>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DD06C134-FEF6-421B-9139-3628891F240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245C47C-C356-4BAD-B97C-5A48F9784C33}"/>
              </a:ext>
            </a:extLst>
          </p:cNvPr>
          <p:cNvSpPr>
            <a:spLocks noGrp="1"/>
          </p:cNvSpPr>
          <p:nvPr>
            <p:ph type="dt" sz="half" idx="10"/>
          </p:nvPr>
        </p:nvSpPr>
        <p:spPr/>
        <p:txBody>
          <a:bodyPr/>
          <a:lstStyle/>
          <a:p>
            <a:fld id="{F13A2497-5045-4743-A410-64E389B36313}" type="datetime1">
              <a:rPr lang="es-ES" smtClean="0"/>
              <a:t>10/02/2020</a:t>
            </a:fld>
            <a:endParaRPr lang="es-ES"/>
          </a:p>
        </p:txBody>
      </p:sp>
      <p:sp>
        <p:nvSpPr>
          <p:cNvPr id="6" name="Marcador de número de diapositiva 5">
            <a:extLst>
              <a:ext uri="{FF2B5EF4-FFF2-40B4-BE49-F238E27FC236}">
                <a16:creationId xmlns:a16="http://schemas.microsoft.com/office/drawing/2014/main" id="{1D7D2FA4-309A-4539-9DD3-B4AA7816C54B}"/>
              </a:ext>
            </a:extLst>
          </p:cNvPr>
          <p:cNvSpPr>
            <a:spLocks noGrp="1"/>
          </p:cNvSpPr>
          <p:nvPr>
            <p:ph type="sldNum" sz="quarter" idx="12"/>
          </p:nvPr>
        </p:nvSpPr>
        <p:spPr/>
        <p:txBody>
          <a:bodyPr/>
          <a:lstStyle/>
          <a:p>
            <a:fld id="{D602F45C-2B69-4F0F-ADF4-1D4CECE2C731}" type="slidenum">
              <a:rPr lang="es-ES" smtClean="0"/>
              <a:t>28</a:t>
            </a:fld>
            <a:endParaRPr lang="es-ES"/>
          </a:p>
        </p:txBody>
      </p:sp>
      <p:pic>
        <p:nvPicPr>
          <p:cNvPr id="7" name="Imagen 6">
            <a:extLst>
              <a:ext uri="{FF2B5EF4-FFF2-40B4-BE49-F238E27FC236}">
                <a16:creationId xmlns:a16="http://schemas.microsoft.com/office/drawing/2014/main" id="{B189758E-07B0-4E0F-AE80-3DA3CB3C984B}"/>
              </a:ext>
            </a:extLst>
          </p:cNvPr>
          <p:cNvPicPr>
            <a:picLocks noChangeAspect="1"/>
          </p:cNvPicPr>
          <p:nvPr/>
        </p:nvPicPr>
        <p:blipFill rotWithShape="1">
          <a:blip r:embed="rId2"/>
          <a:srcRect r="39926"/>
          <a:stretch/>
        </p:blipFill>
        <p:spPr>
          <a:xfrm>
            <a:off x="645459" y="308904"/>
            <a:ext cx="11107271" cy="6240192"/>
          </a:xfrm>
          <a:prstGeom prst="rect">
            <a:avLst/>
          </a:prstGeom>
        </p:spPr>
      </p:pic>
    </p:spTree>
    <p:extLst>
      <p:ext uri="{BB962C8B-B14F-4D97-AF65-F5344CB8AC3E}">
        <p14:creationId xmlns:p14="http://schemas.microsoft.com/office/powerpoint/2010/main" val="194387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solidFill>
                  <a:schemeClr val="bg2"/>
                </a:solidFill>
              </a:rPr>
              <a:t>Bibliografía</a:t>
            </a:r>
          </a:p>
          <a:p>
            <a:pPr marL="560070" indent="-514350" algn="just">
              <a:buFont typeface="+mj-lt"/>
              <a:buAutoNum type="arabicPeriod"/>
            </a:pPr>
            <a:r>
              <a:rPr lang="es-ES" dirty="0">
                <a:solidFill>
                  <a:schemeClr val="bg2"/>
                </a:solidFill>
              </a:rPr>
              <a:t>C#</a:t>
            </a:r>
          </a:p>
          <a:p>
            <a:pPr marL="560070" indent="-514350" algn="just">
              <a:buFont typeface="+mj-lt"/>
              <a:buAutoNum type="arabicPeriod"/>
            </a:pPr>
            <a:r>
              <a:rPr lang="es-ES" dirty="0">
                <a:solidFill>
                  <a:schemeClr val="bg2"/>
                </a:solidFill>
              </a:rPr>
              <a:t>Unity</a:t>
            </a:r>
          </a:p>
          <a:p>
            <a:pPr marL="560070" indent="-514350" algn="just">
              <a:buFont typeface="+mj-lt"/>
              <a:buAutoNum type="arabicPeriod"/>
            </a:pPr>
            <a:r>
              <a:rPr lang="es-ES" dirty="0"/>
              <a:t>Sentencias de control y enumerados</a:t>
            </a:r>
          </a:p>
          <a:p>
            <a:pPr marL="560070" indent="-514350" algn="just">
              <a:buFont typeface="+mj-lt"/>
              <a:buAutoNum type="arabicPeriod"/>
            </a:pPr>
            <a:r>
              <a:rPr lang="es-ES" dirty="0">
                <a:solidFill>
                  <a:schemeClr val="bg2"/>
                </a:solidFill>
              </a:rPr>
              <a:t>Componentes (scripts) en Unity</a:t>
            </a:r>
          </a:p>
          <a:p>
            <a:pPr marL="560070" indent="-514350" algn="just">
              <a:buFont typeface="+mj-lt"/>
              <a:buAutoNum type="arabicPeriod"/>
            </a:pPr>
            <a:r>
              <a:rPr lang="es-ES" dirty="0">
                <a:solidFill>
                  <a:schemeClr val="bg2"/>
                </a:solidFill>
              </a:rPr>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29</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4D5AA089-05CC-472B-BFFE-EB455A21775A}" type="datetime1">
              <a:rPr lang="es-ES" smtClean="0"/>
              <a:t>10/02/2020</a:t>
            </a:fld>
            <a:endParaRPr lang="es-ES"/>
          </a:p>
        </p:txBody>
      </p:sp>
    </p:spTree>
    <p:extLst>
      <p:ext uri="{BB962C8B-B14F-4D97-AF65-F5344CB8AC3E}">
        <p14:creationId xmlns:p14="http://schemas.microsoft.com/office/powerpoint/2010/main" val="32490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t>Bibliografía</a:t>
            </a:r>
          </a:p>
          <a:p>
            <a:pPr marL="560070" indent="-514350" algn="just">
              <a:buFont typeface="+mj-lt"/>
              <a:buAutoNum type="arabicPeriod"/>
            </a:pPr>
            <a:r>
              <a:rPr lang="es-ES" dirty="0"/>
              <a:t>C#</a:t>
            </a:r>
          </a:p>
          <a:p>
            <a:pPr marL="560070" indent="-514350" algn="just">
              <a:buFont typeface="+mj-lt"/>
              <a:buAutoNum type="arabicPeriod"/>
            </a:pPr>
            <a:r>
              <a:rPr lang="es-ES" dirty="0"/>
              <a:t>Unity</a:t>
            </a:r>
          </a:p>
          <a:p>
            <a:pPr marL="560070" indent="-514350" algn="just">
              <a:buFont typeface="+mj-lt"/>
              <a:buAutoNum type="arabicPeriod"/>
            </a:pPr>
            <a:r>
              <a:rPr lang="es-ES" dirty="0"/>
              <a:t>Sentencias de control y enumerados</a:t>
            </a:r>
          </a:p>
          <a:p>
            <a:pPr marL="560070" indent="-514350" algn="just">
              <a:buFont typeface="+mj-lt"/>
              <a:buAutoNum type="arabicPeriod"/>
            </a:pPr>
            <a:r>
              <a:rPr lang="es-ES" dirty="0"/>
              <a:t>Componentes (scripts) en Unity</a:t>
            </a:r>
          </a:p>
          <a:p>
            <a:pPr marL="560070" indent="-514350" algn="just">
              <a:buFont typeface="+mj-lt"/>
              <a:buAutoNum type="arabicPeriod"/>
            </a:pPr>
            <a:r>
              <a:rPr lang="es-ES" dirty="0"/>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3</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2099EEB6-C622-423E-B30E-20EA9E33C201}" type="datetime1">
              <a:rPr lang="es-ES" smtClean="0"/>
              <a:t>10/02/2020</a:t>
            </a:fld>
            <a:endParaRPr lang="es-ES"/>
          </a:p>
        </p:txBody>
      </p:sp>
    </p:spTree>
    <p:extLst>
      <p:ext uri="{BB962C8B-B14F-4D97-AF65-F5344CB8AC3E}">
        <p14:creationId xmlns:p14="http://schemas.microsoft.com/office/powerpoint/2010/main" val="212519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a:t>Se va a crear un nuevo proyecto</a:t>
            </a:r>
          </a:p>
          <a:p>
            <a:r>
              <a:rPr lang="es-ES" dirty="0"/>
              <a:t>Tema 10. Ejemplo 2</a:t>
            </a:r>
          </a:p>
          <a:p>
            <a:r>
              <a:rPr lang="es-ES" dirty="0"/>
              <a:t>Insertar un objeto cubo</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7624AD57-CFF5-483A-97C7-7F95CB61C41E}"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30</a:t>
            </a:fld>
            <a:endParaRPr lang="es-ES"/>
          </a:p>
        </p:txBody>
      </p:sp>
      <p:pic>
        <p:nvPicPr>
          <p:cNvPr id="7" name="Imagen 6">
            <a:extLst>
              <a:ext uri="{FF2B5EF4-FFF2-40B4-BE49-F238E27FC236}">
                <a16:creationId xmlns:a16="http://schemas.microsoft.com/office/drawing/2014/main" id="{83504EC3-11A3-4ED1-A66E-70F11230D8E6}"/>
              </a:ext>
            </a:extLst>
          </p:cNvPr>
          <p:cNvPicPr>
            <a:picLocks noChangeAspect="1"/>
          </p:cNvPicPr>
          <p:nvPr/>
        </p:nvPicPr>
        <p:blipFill rotWithShape="1">
          <a:blip r:embed="rId2"/>
          <a:srcRect r="62347" b="30068"/>
          <a:stretch/>
        </p:blipFill>
        <p:spPr>
          <a:xfrm>
            <a:off x="6867331" y="1818559"/>
            <a:ext cx="4590661" cy="4795935"/>
          </a:xfrm>
          <a:prstGeom prst="rect">
            <a:avLst/>
          </a:prstGeom>
        </p:spPr>
      </p:pic>
    </p:spTree>
    <p:extLst>
      <p:ext uri="{BB962C8B-B14F-4D97-AF65-F5344CB8AC3E}">
        <p14:creationId xmlns:p14="http://schemas.microsoft.com/office/powerpoint/2010/main" val="426437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err="1"/>
              <a:t>If</a:t>
            </a:r>
            <a:endParaRPr lang="es-ES" dirty="0"/>
          </a:p>
          <a:p>
            <a:pPr lvl="1"/>
            <a:r>
              <a:rPr lang="es-ES" dirty="0"/>
              <a:t>Crear el script </a:t>
            </a:r>
            <a:r>
              <a:rPr lang="es-ES" b="1" dirty="0" err="1"/>
              <a:t>SentenciaIf</a:t>
            </a:r>
            <a:endParaRPr lang="es-ES" b="1" dirty="0"/>
          </a:p>
          <a:p>
            <a:pPr lvl="1"/>
            <a:r>
              <a:rPr lang="es-ES" dirty="0"/>
              <a:t>Insertar el script al objeto cube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8CFC295B-D43F-4953-8AD9-E90CE0664129}"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31</a:t>
            </a:fld>
            <a:endParaRPr lang="es-ES"/>
          </a:p>
        </p:txBody>
      </p:sp>
      <p:pic>
        <p:nvPicPr>
          <p:cNvPr id="7" name="Imagen 6">
            <a:extLst>
              <a:ext uri="{FF2B5EF4-FFF2-40B4-BE49-F238E27FC236}">
                <a16:creationId xmlns:a16="http://schemas.microsoft.com/office/drawing/2014/main" id="{A072D25A-F868-4148-83DD-7743E3C2DCDE}"/>
              </a:ext>
            </a:extLst>
          </p:cNvPr>
          <p:cNvPicPr>
            <a:picLocks noChangeAspect="1"/>
          </p:cNvPicPr>
          <p:nvPr/>
        </p:nvPicPr>
        <p:blipFill rotWithShape="1">
          <a:blip r:embed="rId2"/>
          <a:srcRect l="5817" t="15048" r="47728"/>
          <a:stretch/>
        </p:blipFill>
        <p:spPr>
          <a:xfrm>
            <a:off x="6372807" y="907332"/>
            <a:ext cx="5663681" cy="5826034"/>
          </a:xfrm>
          <a:prstGeom prst="rect">
            <a:avLst/>
          </a:prstGeom>
        </p:spPr>
      </p:pic>
    </p:spTree>
    <p:extLst>
      <p:ext uri="{BB962C8B-B14F-4D97-AF65-F5344CB8AC3E}">
        <p14:creationId xmlns:p14="http://schemas.microsoft.com/office/powerpoint/2010/main" val="2972931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9DE68199-E0D5-4431-AFAE-86866F489A1E}"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32</a:t>
            </a:fld>
            <a:endParaRPr lang="es-ES"/>
          </a:p>
        </p:txBody>
      </p:sp>
      <p:sp>
        <p:nvSpPr>
          <p:cNvPr id="7" name="Rectángulo 6">
            <a:extLst>
              <a:ext uri="{FF2B5EF4-FFF2-40B4-BE49-F238E27FC236}">
                <a16:creationId xmlns:a16="http://schemas.microsoft.com/office/drawing/2014/main" id="{1997DB1D-F88C-42C2-8D2B-1A55692A7B28}"/>
              </a:ext>
            </a:extLst>
          </p:cNvPr>
          <p:cNvSpPr/>
          <p:nvPr/>
        </p:nvSpPr>
        <p:spPr>
          <a:xfrm>
            <a:off x="1366623" y="967481"/>
            <a:ext cx="9509759" cy="5909310"/>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SentenciaIf</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x;</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(x &gt; 1)</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(1);</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else</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(x &lt;= -2 || x == 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(2);</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322687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993ECDD8-732A-4894-822A-FF18763D042B}"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33</a:t>
            </a:fld>
            <a:endParaRPr lang="es-ES"/>
          </a:p>
        </p:txBody>
      </p:sp>
      <p:sp>
        <p:nvSpPr>
          <p:cNvPr id="7" name="Rectángulo 6">
            <a:extLst>
              <a:ext uri="{FF2B5EF4-FFF2-40B4-BE49-F238E27FC236}">
                <a16:creationId xmlns:a16="http://schemas.microsoft.com/office/drawing/2014/main" id="{1997DB1D-F88C-42C2-8D2B-1A55692A7B28}"/>
              </a:ext>
            </a:extLst>
          </p:cNvPr>
          <p:cNvSpPr/>
          <p:nvPr/>
        </p:nvSpPr>
        <p:spPr>
          <a:xfrm>
            <a:off x="1366623" y="967481"/>
            <a:ext cx="9509759" cy="1200329"/>
          </a:xfrm>
          <a:prstGeom prst="rect">
            <a:avLst/>
          </a:prstGeom>
        </p:spPr>
        <p:txBody>
          <a:bodyPr wrap="square">
            <a:spAutoFit/>
          </a:bodyPr>
          <a:lstStyle/>
          <a:p>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(3);</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00798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err="1"/>
              <a:t>for</a:t>
            </a:r>
            <a:endParaRPr lang="es-ES" dirty="0"/>
          </a:p>
          <a:p>
            <a:pPr lvl="1"/>
            <a:r>
              <a:rPr lang="es-ES" dirty="0"/>
              <a:t>Crear el script </a:t>
            </a:r>
            <a:r>
              <a:rPr lang="es-ES" b="1" dirty="0" err="1"/>
              <a:t>SentenciaFor</a:t>
            </a:r>
            <a:endParaRPr lang="es-ES" b="1" dirty="0"/>
          </a:p>
          <a:p>
            <a:pPr lvl="1"/>
            <a:r>
              <a:rPr lang="es-ES" dirty="0"/>
              <a:t>Insertar el script al objeto cube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BD6AB612-E6E9-4314-88D0-23B5C80C2228}"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34</a:t>
            </a:fld>
            <a:endParaRPr lang="es-ES"/>
          </a:p>
        </p:txBody>
      </p:sp>
      <p:pic>
        <p:nvPicPr>
          <p:cNvPr id="7" name="Imagen 6">
            <a:extLst>
              <a:ext uri="{FF2B5EF4-FFF2-40B4-BE49-F238E27FC236}">
                <a16:creationId xmlns:a16="http://schemas.microsoft.com/office/drawing/2014/main" id="{A072D25A-F868-4148-83DD-7743E3C2DCDE}"/>
              </a:ext>
            </a:extLst>
          </p:cNvPr>
          <p:cNvPicPr>
            <a:picLocks noChangeAspect="1"/>
          </p:cNvPicPr>
          <p:nvPr/>
        </p:nvPicPr>
        <p:blipFill rotWithShape="1">
          <a:blip r:embed="rId2"/>
          <a:srcRect l="5817" t="15048" r="47728"/>
          <a:stretch/>
        </p:blipFill>
        <p:spPr>
          <a:xfrm>
            <a:off x="6372807" y="907332"/>
            <a:ext cx="5663681" cy="5826034"/>
          </a:xfrm>
          <a:prstGeom prst="rect">
            <a:avLst/>
          </a:prstGeom>
        </p:spPr>
      </p:pic>
    </p:spTree>
    <p:extLst>
      <p:ext uri="{BB962C8B-B14F-4D97-AF65-F5344CB8AC3E}">
        <p14:creationId xmlns:p14="http://schemas.microsoft.com/office/powerpoint/2010/main" val="3313785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A0A86B87-5978-4906-A4BF-588958EC11CD}"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35</a:t>
            </a:fld>
            <a:endParaRPr lang="es-ES"/>
          </a:p>
        </p:txBody>
      </p:sp>
      <p:sp>
        <p:nvSpPr>
          <p:cNvPr id="3" name="Rectángulo 2">
            <a:extLst>
              <a:ext uri="{FF2B5EF4-FFF2-40B4-BE49-F238E27FC236}">
                <a16:creationId xmlns:a16="http://schemas.microsoft.com/office/drawing/2014/main" id="{1C9BF1BD-8521-465A-B944-47E9F73F6979}"/>
              </a:ext>
            </a:extLst>
          </p:cNvPr>
          <p:cNvSpPr/>
          <p:nvPr/>
        </p:nvSpPr>
        <p:spPr>
          <a:xfrm>
            <a:off x="3048000" y="1443841"/>
            <a:ext cx="6096000" cy="3970318"/>
          </a:xfrm>
          <a:prstGeom prst="rect">
            <a:avLst/>
          </a:prstGeom>
        </p:spPr>
        <p:txBody>
          <a:bodyPr>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SentenciaFor</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0; i &lt; 10; i++)</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(i);</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31409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err="1"/>
              <a:t>While</a:t>
            </a:r>
            <a:endParaRPr lang="es-ES" dirty="0"/>
          </a:p>
          <a:p>
            <a:pPr lvl="1"/>
            <a:r>
              <a:rPr lang="es-ES" dirty="0"/>
              <a:t>Crear el script </a:t>
            </a:r>
            <a:r>
              <a:rPr lang="es-ES" b="1" dirty="0" err="1"/>
              <a:t>SentenciaWhile</a:t>
            </a:r>
            <a:endParaRPr lang="es-ES" b="1" dirty="0"/>
          </a:p>
          <a:p>
            <a:pPr lvl="1"/>
            <a:r>
              <a:rPr lang="es-ES" dirty="0"/>
              <a:t>Insertar el script al objeto cube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5F597742-82F0-446C-8052-220E1FCF4D98}"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36</a:t>
            </a:fld>
            <a:endParaRPr lang="es-ES"/>
          </a:p>
        </p:txBody>
      </p:sp>
      <p:pic>
        <p:nvPicPr>
          <p:cNvPr id="7" name="Imagen 6">
            <a:extLst>
              <a:ext uri="{FF2B5EF4-FFF2-40B4-BE49-F238E27FC236}">
                <a16:creationId xmlns:a16="http://schemas.microsoft.com/office/drawing/2014/main" id="{A072D25A-F868-4148-83DD-7743E3C2DCDE}"/>
              </a:ext>
            </a:extLst>
          </p:cNvPr>
          <p:cNvPicPr>
            <a:picLocks noChangeAspect="1"/>
          </p:cNvPicPr>
          <p:nvPr/>
        </p:nvPicPr>
        <p:blipFill rotWithShape="1">
          <a:blip r:embed="rId2"/>
          <a:srcRect l="5817" t="15048" r="47728"/>
          <a:stretch/>
        </p:blipFill>
        <p:spPr>
          <a:xfrm>
            <a:off x="6372807" y="907332"/>
            <a:ext cx="5663681" cy="5826034"/>
          </a:xfrm>
          <a:prstGeom prst="rect">
            <a:avLst/>
          </a:prstGeom>
        </p:spPr>
      </p:pic>
    </p:spTree>
    <p:extLst>
      <p:ext uri="{BB962C8B-B14F-4D97-AF65-F5344CB8AC3E}">
        <p14:creationId xmlns:p14="http://schemas.microsoft.com/office/powerpoint/2010/main" val="364396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8EBF78F1-D088-4C1D-9F14-79D23FE7ABC3}"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37</a:t>
            </a:fld>
            <a:endParaRPr lang="es-ES"/>
          </a:p>
        </p:txBody>
      </p:sp>
      <p:sp>
        <p:nvSpPr>
          <p:cNvPr id="3" name="Rectángulo 2">
            <a:extLst>
              <a:ext uri="{FF2B5EF4-FFF2-40B4-BE49-F238E27FC236}">
                <a16:creationId xmlns:a16="http://schemas.microsoft.com/office/drawing/2014/main" id="{EA4B113C-A02A-44FD-B06A-30F88850157A}"/>
              </a:ext>
            </a:extLst>
          </p:cNvPr>
          <p:cNvSpPr/>
          <p:nvPr/>
        </p:nvSpPr>
        <p:spPr>
          <a:xfrm>
            <a:off x="1341120" y="1031966"/>
            <a:ext cx="7802880" cy="5909310"/>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SentenciaWhile</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x = 7;</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while</a:t>
            </a:r>
            <a:r>
              <a:rPr lang="es-ES" dirty="0">
                <a:solidFill>
                  <a:srgbClr val="000000"/>
                </a:solidFill>
                <a:latin typeface="Consolas" panose="020B0609020204030204" pitchFamily="49" charset="0"/>
              </a:rPr>
              <a:t> (x &lt; 5)</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"WHILE: "</a:t>
            </a:r>
            <a:r>
              <a:rPr lang="es-ES" dirty="0">
                <a:solidFill>
                  <a:srgbClr val="000000"/>
                </a:solidFill>
                <a:latin typeface="Consolas" panose="020B0609020204030204" pitchFamily="49" charset="0"/>
              </a:rPr>
              <a:t> + x);</a:t>
            </a:r>
          </a:p>
          <a:p>
            <a:r>
              <a:rPr lang="es-ES" dirty="0">
                <a:solidFill>
                  <a:srgbClr val="000000"/>
                </a:solidFill>
                <a:latin typeface="Consolas" panose="020B0609020204030204" pitchFamily="49" charset="0"/>
              </a:rPr>
              <a:t>            x = x + 1;</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do</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Debug.Log</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"DO WHILE: "</a:t>
            </a:r>
            <a:r>
              <a:rPr lang="en-US" dirty="0">
                <a:solidFill>
                  <a:srgbClr val="000000"/>
                </a:solidFill>
                <a:latin typeface="Consolas" panose="020B0609020204030204" pitchFamily="49" charset="0"/>
              </a:rPr>
              <a:t> + x);</a:t>
            </a:r>
          </a:p>
          <a:p>
            <a:r>
              <a:rPr lang="es-ES" dirty="0">
                <a:solidFill>
                  <a:srgbClr val="000000"/>
                </a:solidFill>
                <a:latin typeface="Consolas" panose="020B0609020204030204" pitchFamily="49" charset="0"/>
              </a:rPr>
              <a:t>            x = x + 1;</a:t>
            </a: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195580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FB200E2C-99CD-435D-99AD-67FB5D0527D0}"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38</a:t>
            </a:fld>
            <a:endParaRPr lang="es-ES"/>
          </a:p>
        </p:txBody>
      </p:sp>
      <p:sp>
        <p:nvSpPr>
          <p:cNvPr id="3" name="Rectángulo 2">
            <a:extLst>
              <a:ext uri="{FF2B5EF4-FFF2-40B4-BE49-F238E27FC236}">
                <a16:creationId xmlns:a16="http://schemas.microsoft.com/office/drawing/2014/main" id="{EA4B113C-A02A-44FD-B06A-30F88850157A}"/>
              </a:ext>
            </a:extLst>
          </p:cNvPr>
          <p:cNvSpPr/>
          <p:nvPr/>
        </p:nvSpPr>
        <p:spPr>
          <a:xfrm>
            <a:off x="1341120" y="1031966"/>
            <a:ext cx="7802880" cy="923330"/>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while</a:t>
            </a:r>
            <a:r>
              <a:rPr lang="es-ES" dirty="0">
                <a:solidFill>
                  <a:srgbClr val="000000"/>
                </a:solidFill>
                <a:latin typeface="Consolas" panose="020B0609020204030204" pitchFamily="49" charset="0"/>
              </a:rPr>
              <a:t> (x &lt; 5);</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77311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err="1"/>
              <a:t>Switch</a:t>
            </a:r>
            <a:endParaRPr lang="es-ES" dirty="0"/>
          </a:p>
          <a:p>
            <a:pPr lvl="1"/>
            <a:r>
              <a:rPr lang="es-ES" dirty="0"/>
              <a:t>Crear el script </a:t>
            </a:r>
            <a:r>
              <a:rPr lang="es-ES" dirty="0" err="1"/>
              <a:t>S</a:t>
            </a:r>
            <a:r>
              <a:rPr lang="es-ES" b="1" dirty="0" err="1"/>
              <a:t>entenciaSwitch</a:t>
            </a:r>
            <a:endParaRPr lang="es-ES" b="1" dirty="0"/>
          </a:p>
          <a:p>
            <a:pPr lvl="1"/>
            <a:r>
              <a:rPr lang="es-ES" dirty="0"/>
              <a:t>Insertar el script al objeto cube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1C0D2F2F-56C3-46A4-BF49-A5BB1AC31DD4}"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39</a:t>
            </a:fld>
            <a:endParaRPr lang="es-ES"/>
          </a:p>
        </p:txBody>
      </p:sp>
      <p:pic>
        <p:nvPicPr>
          <p:cNvPr id="7" name="Imagen 6">
            <a:extLst>
              <a:ext uri="{FF2B5EF4-FFF2-40B4-BE49-F238E27FC236}">
                <a16:creationId xmlns:a16="http://schemas.microsoft.com/office/drawing/2014/main" id="{A072D25A-F868-4148-83DD-7743E3C2DCDE}"/>
              </a:ext>
            </a:extLst>
          </p:cNvPr>
          <p:cNvPicPr>
            <a:picLocks noChangeAspect="1"/>
          </p:cNvPicPr>
          <p:nvPr/>
        </p:nvPicPr>
        <p:blipFill rotWithShape="1">
          <a:blip r:embed="rId2"/>
          <a:srcRect l="5817" t="15048" r="47728"/>
          <a:stretch/>
        </p:blipFill>
        <p:spPr>
          <a:xfrm>
            <a:off x="6372807" y="907332"/>
            <a:ext cx="5663681" cy="5826034"/>
          </a:xfrm>
          <a:prstGeom prst="rect">
            <a:avLst/>
          </a:prstGeom>
        </p:spPr>
      </p:pic>
    </p:spTree>
    <p:extLst>
      <p:ext uri="{BB962C8B-B14F-4D97-AF65-F5344CB8AC3E}">
        <p14:creationId xmlns:p14="http://schemas.microsoft.com/office/powerpoint/2010/main" val="342330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1EEE77-F195-4A10-8812-DFD1E246F93C}"/>
              </a:ext>
            </a:extLst>
          </p:cNvPr>
          <p:cNvSpPr>
            <a:spLocks noGrp="1"/>
          </p:cNvSpPr>
          <p:nvPr>
            <p:ph type="title"/>
          </p:nvPr>
        </p:nvSpPr>
        <p:spPr/>
        <p:txBody>
          <a:bodyPr/>
          <a:lstStyle/>
          <a:p>
            <a:r>
              <a:rPr lang="es-ES" dirty="0"/>
              <a:t>Bibliografía</a:t>
            </a:r>
          </a:p>
        </p:txBody>
      </p:sp>
      <p:sp>
        <p:nvSpPr>
          <p:cNvPr id="3" name="Marcador de contenido 2">
            <a:extLst>
              <a:ext uri="{FF2B5EF4-FFF2-40B4-BE49-F238E27FC236}">
                <a16:creationId xmlns:a16="http://schemas.microsoft.com/office/drawing/2014/main" id="{0C1D1886-E4DB-400D-95B6-2F087703665D}"/>
              </a:ext>
            </a:extLst>
          </p:cNvPr>
          <p:cNvSpPr>
            <a:spLocks noGrp="1"/>
          </p:cNvSpPr>
          <p:nvPr>
            <p:ph idx="1"/>
          </p:nvPr>
        </p:nvSpPr>
        <p:spPr/>
        <p:txBody>
          <a:bodyPr/>
          <a:lstStyle/>
          <a:p>
            <a:r>
              <a:rPr lang="es-ES" dirty="0">
                <a:hlinkClick r:id="rId2"/>
              </a:rPr>
              <a:t>https://unity.com/es/learn</a:t>
            </a:r>
            <a:endParaRPr lang="es-ES" dirty="0"/>
          </a:p>
          <a:p>
            <a:r>
              <a:rPr lang="es-ES" dirty="0">
                <a:hlinkClick r:id="rId3"/>
              </a:rPr>
              <a:t>https://unity.com/</a:t>
            </a:r>
            <a:endParaRPr lang="es-ES" dirty="0"/>
          </a:p>
          <a:p>
            <a:endParaRPr lang="es-ES" dirty="0"/>
          </a:p>
        </p:txBody>
      </p:sp>
      <p:sp>
        <p:nvSpPr>
          <p:cNvPr id="4" name="Marcador de pie de página 3">
            <a:extLst>
              <a:ext uri="{FF2B5EF4-FFF2-40B4-BE49-F238E27FC236}">
                <a16:creationId xmlns:a16="http://schemas.microsoft.com/office/drawing/2014/main" id="{9AEB30D2-8076-46B3-A9BF-61D9B57AA202}"/>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31D3EC7F-76B8-4EF4-A4D3-81E1E6F6521C}"/>
              </a:ext>
            </a:extLst>
          </p:cNvPr>
          <p:cNvSpPr>
            <a:spLocks noGrp="1"/>
          </p:cNvSpPr>
          <p:nvPr>
            <p:ph type="dt" sz="half" idx="10"/>
          </p:nvPr>
        </p:nvSpPr>
        <p:spPr/>
        <p:txBody>
          <a:bodyPr/>
          <a:lstStyle/>
          <a:p>
            <a:fld id="{7E0D8472-4031-40F7-B784-AD2EF5595D3E}" type="datetime1">
              <a:rPr lang="es-ES" smtClean="0"/>
              <a:t>10/02/2020</a:t>
            </a:fld>
            <a:endParaRPr lang="es-ES"/>
          </a:p>
        </p:txBody>
      </p:sp>
      <p:sp>
        <p:nvSpPr>
          <p:cNvPr id="6" name="Marcador de número de diapositiva 5">
            <a:extLst>
              <a:ext uri="{FF2B5EF4-FFF2-40B4-BE49-F238E27FC236}">
                <a16:creationId xmlns:a16="http://schemas.microsoft.com/office/drawing/2014/main" id="{D247C2CD-94B2-4AB6-8280-BB1D123833B3}"/>
              </a:ext>
            </a:extLst>
          </p:cNvPr>
          <p:cNvSpPr>
            <a:spLocks noGrp="1"/>
          </p:cNvSpPr>
          <p:nvPr>
            <p:ph type="sldNum" sz="quarter" idx="12"/>
          </p:nvPr>
        </p:nvSpPr>
        <p:spPr/>
        <p:txBody>
          <a:bodyPr/>
          <a:lstStyle/>
          <a:p>
            <a:fld id="{D602F45C-2B69-4F0F-ADF4-1D4CECE2C731}" type="slidenum">
              <a:rPr lang="es-ES" smtClean="0"/>
              <a:t>4</a:t>
            </a:fld>
            <a:endParaRPr lang="es-ES"/>
          </a:p>
        </p:txBody>
      </p:sp>
    </p:spTree>
    <p:extLst>
      <p:ext uri="{BB962C8B-B14F-4D97-AF65-F5344CB8AC3E}">
        <p14:creationId xmlns:p14="http://schemas.microsoft.com/office/powerpoint/2010/main" val="14467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78FC1F10-B105-4FF6-B170-B470CBB6D8C2}"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40</a:t>
            </a:fld>
            <a:endParaRPr lang="es-ES"/>
          </a:p>
        </p:txBody>
      </p:sp>
      <p:sp>
        <p:nvSpPr>
          <p:cNvPr id="3" name="Rectángulo 2">
            <a:extLst>
              <a:ext uri="{FF2B5EF4-FFF2-40B4-BE49-F238E27FC236}">
                <a16:creationId xmlns:a16="http://schemas.microsoft.com/office/drawing/2014/main" id="{6868BA06-FC3B-4E79-B777-DA7E53123EC9}"/>
              </a:ext>
            </a:extLst>
          </p:cNvPr>
          <p:cNvSpPr/>
          <p:nvPr/>
        </p:nvSpPr>
        <p:spPr>
          <a:xfrm>
            <a:off x="1341120" y="1170650"/>
            <a:ext cx="7802880" cy="5632311"/>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SentenciaSwitch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x;</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switch</a:t>
            </a:r>
            <a:r>
              <a:rPr lang="es-ES" dirty="0">
                <a:solidFill>
                  <a:srgbClr val="000000"/>
                </a:solidFill>
                <a:latin typeface="Consolas" panose="020B0609020204030204" pitchFamily="49" charset="0"/>
              </a:rPr>
              <a:t> (x)</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1:</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"Uno"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2:</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4:</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"Pares"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138021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3AD50B3C-51A2-4F7C-BD31-3028D249F72F}"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41</a:t>
            </a:fld>
            <a:endParaRPr lang="es-ES"/>
          </a:p>
        </p:txBody>
      </p:sp>
      <p:sp>
        <p:nvSpPr>
          <p:cNvPr id="3" name="Rectángulo 2">
            <a:extLst>
              <a:ext uri="{FF2B5EF4-FFF2-40B4-BE49-F238E27FC236}">
                <a16:creationId xmlns:a16="http://schemas.microsoft.com/office/drawing/2014/main" id="{6868BA06-FC3B-4E79-B777-DA7E53123EC9}"/>
              </a:ext>
            </a:extLst>
          </p:cNvPr>
          <p:cNvSpPr/>
          <p:nvPr/>
        </p:nvSpPr>
        <p:spPr>
          <a:xfrm>
            <a:off x="1341120" y="1170650"/>
            <a:ext cx="7802880" cy="1754326"/>
          </a:xfrm>
          <a:prstGeom prst="rect">
            <a:avLst/>
          </a:prstGeom>
        </p:spPr>
        <p:txBody>
          <a:bodyPr wrap="square">
            <a:spAutoFit/>
          </a:bodyPr>
          <a:lstStyle/>
          <a:p>
            <a:r>
              <a:rPr lang="es-ES" dirty="0">
                <a:solidFill>
                  <a:srgbClr val="0000FF"/>
                </a:solidFill>
                <a:latin typeface="Consolas" panose="020B0609020204030204" pitchFamily="49" charset="0"/>
              </a:rPr>
              <a:t>default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"Otros"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11289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r>
              <a:rPr lang="es-ES" dirty="0"/>
              <a:t>Enumerados</a:t>
            </a:r>
          </a:p>
          <a:p>
            <a:pPr lvl="1"/>
            <a:r>
              <a:rPr lang="es-ES" dirty="0"/>
              <a:t>Crear el script </a:t>
            </a:r>
            <a:r>
              <a:rPr lang="es-ES" b="1" dirty="0"/>
              <a:t>Enumerados</a:t>
            </a:r>
          </a:p>
          <a:p>
            <a:pPr lvl="1"/>
            <a:r>
              <a:rPr lang="es-ES" dirty="0"/>
              <a:t>Insertar el script al objeto cube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D0C0B966-F5E6-4929-AC5A-7B7D4B541ACB}"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42</a:t>
            </a:fld>
            <a:endParaRPr lang="es-ES"/>
          </a:p>
        </p:txBody>
      </p:sp>
      <p:pic>
        <p:nvPicPr>
          <p:cNvPr id="7" name="Imagen 6">
            <a:extLst>
              <a:ext uri="{FF2B5EF4-FFF2-40B4-BE49-F238E27FC236}">
                <a16:creationId xmlns:a16="http://schemas.microsoft.com/office/drawing/2014/main" id="{A072D25A-F868-4148-83DD-7743E3C2DCDE}"/>
              </a:ext>
            </a:extLst>
          </p:cNvPr>
          <p:cNvPicPr>
            <a:picLocks noChangeAspect="1"/>
          </p:cNvPicPr>
          <p:nvPr/>
        </p:nvPicPr>
        <p:blipFill rotWithShape="1">
          <a:blip r:embed="rId2"/>
          <a:srcRect l="5817" t="15048" r="47728"/>
          <a:stretch/>
        </p:blipFill>
        <p:spPr>
          <a:xfrm>
            <a:off x="6372807" y="907332"/>
            <a:ext cx="5663681" cy="5826034"/>
          </a:xfrm>
          <a:prstGeom prst="rect">
            <a:avLst/>
          </a:prstGeom>
        </p:spPr>
      </p:pic>
    </p:spTree>
    <p:extLst>
      <p:ext uri="{BB962C8B-B14F-4D97-AF65-F5344CB8AC3E}">
        <p14:creationId xmlns:p14="http://schemas.microsoft.com/office/powerpoint/2010/main" val="371209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9968EEE7-C864-435A-960A-746D84505D64}"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43</a:t>
            </a:fld>
            <a:endParaRPr lang="es-ES"/>
          </a:p>
        </p:txBody>
      </p:sp>
      <p:sp>
        <p:nvSpPr>
          <p:cNvPr id="3" name="Rectángulo 2">
            <a:extLst>
              <a:ext uri="{FF2B5EF4-FFF2-40B4-BE49-F238E27FC236}">
                <a16:creationId xmlns:a16="http://schemas.microsoft.com/office/drawing/2014/main" id="{F7F0A335-9EDD-414D-9C7E-7D308401581C}"/>
              </a:ext>
            </a:extLst>
          </p:cNvPr>
          <p:cNvSpPr/>
          <p:nvPr/>
        </p:nvSpPr>
        <p:spPr>
          <a:xfrm>
            <a:off x="1418253" y="1031966"/>
            <a:ext cx="9432627" cy="5909310"/>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a:solidFill>
                  <a:srgbClr val="2B91AF"/>
                </a:solidFill>
                <a:latin typeface="Consolas" panose="020B0609020204030204" pitchFamily="49" charset="0"/>
              </a:rPr>
              <a:t>Enumerados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enum</a:t>
            </a:r>
            <a:r>
              <a:rPr lang="es-ES" dirty="0">
                <a:solidFill>
                  <a:srgbClr val="000000"/>
                </a:solidFill>
                <a:latin typeface="Consolas" panose="020B0609020204030204" pitchFamily="49" charset="0"/>
              </a:rPr>
              <a:t> </a:t>
            </a:r>
            <a:r>
              <a:rPr lang="es-ES" dirty="0">
                <a:solidFill>
                  <a:srgbClr val="2B91AF"/>
                </a:solidFill>
                <a:latin typeface="Consolas" panose="020B0609020204030204" pitchFamily="49" charset="0"/>
              </a:rPr>
              <a:t>Colores</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Azul, Amarillo, Rojo, Verde</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Colores c;</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(c == </a:t>
            </a:r>
            <a:r>
              <a:rPr lang="es-ES" dirty="0" err="1">
                <a:solidFill>
                  <a:srgbClr val="000000"/>
                </a:solidFill>
                <a:latin typeface="Consolas" panose="020B0609020204030204" pitchFamily="49" charset="0"/>
              </a:rPr>
              <a:t>Colores.Amarillo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"Es amarillo"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12402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975A15AB-0267-43A4-8FD3-9FB31A4CFE75}"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44</a:t>
            </a:fld>
            <a:endParaRPr lang="es-ES"/>
          </a:p>
        </p:txBody>
      </p:sp>
      <p:sp>
        <p:nvSpPr>
          <p:cNvPr id="3" name="Rectángulo 2">
            <a:extLst>
              <a:ext uri="{FF2B5EF4-FFF2-40B4-BE49-F238E27FC236}">
                <a16:creationId xmlns:a16="http://schemas.microsoft.com/office/drawing/2014/main" id="{F7F0A335-9EDD-414D-9C7E-7D308401581C}"/>
              </a:ext>
            </a:extLst>
          </p:cNvPr>
          <p:cNvSpPr/>
          <p:nvPr/>
        </p:nvSpPr>
        <p:spPr>
          <a:xfrm>
            <a:off x="1418253" y="1031966"/>
            <a:ext cx="9432627" cy="1477328"/>
          </a:xfrm>
          <a:prstGeom prst="rect">
            <a:avLst/>
          </a:prstGeom>
        </p:spPr>
        <p:txBody>
          <a:bodyPr wrap="square">
            <a:spAutoFit/>
          </a:bodyPr>
          <a:lstStyle/>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"Es otro color"</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10353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pPr algn="just"/>
            <a:r>
              <a:rPr lang="es-ES" dirty="0"/>
              <a:t>Ejercicio para practicar con sentencias</a:t>
            </a:r>
          </a:p>
          <a:p>
            <a:pPr lvl="1" algn="just"/>
            <a:r>
              <a:rPr lang="es-ES" dirty="0"/>
              <a:t>Variables</a:t>
            </a:r>
          </a:p>
          <a:p>
            <a:pPr lvl="2" algn="just"/>
            <a:r>
              <a:rPr lang="es-ES" dirty="0"/>
              <a:t>Variable de instancia pública de tipo </a:t>
            </a:r>
            <a:r>
              <a:rPr lang="es-ES" dirty="0" err="1"/>
              <a:t>string</a:t>
            </a:r>
            <a:r>
              <a:rPr lang="es-ES" dirty="0"/>
              <a:t> con el nombre de la ciudad</a:t>
            </a:r>
          </a:p>
          <a:p>
            <a:pPr lvl="2" algn="just"/>
            <a:r>
              <a:rPr lang="es-ES" dirty="0"/>
              <a:t>Variable de instancia pública de tipo entero para las cantidades de madera, piedra y oro que tiene la ciudad</a:t>
            </a:r>
          </a:p>
          <a:p>
            <a:pPr lvl="2" algn="just"/>
            <a:r>
              <a:rPr lang="es-ES" dirty="0"/>
              <a:t>Variable de instancia pública de tipo entero con el número de casas</a:t>
            </a:r>
          </a:p>
          <a:p>
            <a:pPr lvl="2" algn="just"/>
            <a:r>
              <a:rPr lang="es-ES" dirty="0"/>
              <a:t>Variable de instancia pública de tipo entero que indica la población de la ciudad</a:t>
            </a:r>
          </a:p>
          <a:p>
            <a:pPr lvl="2" algn="just"/>
            <a:r>
              <a:rPr lang="es-ES" dirty="0"/>
              <a:t>Enumerado tamaño de casa: pequeño, mediano, grande</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1CE20606-48B0-43CF-A309-D42A798EA9F8}"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45</a:t>
            </a:fld>
            <a:endParaRPr lang="es-ES"/>
          </a:p>
        </p:txBody>
      </p:sp>
    </p:spTree>
    <p:extLst>
      <p:ext uri="{BB962C8B-B14F-4D97-AF65-F5344CB8AC3E}">
        <p14:creationId xmlns:p14="http://schemas.microsoft.com/office/powerpoint/2010/main" val="81935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pPr algn="just"/>
            <a:r>
              <a:rPr lang="es-ES" dirty="0"/>
              <a:t>Métodos</a:t>
            </a:r>
          </a:p>
          <a:p>
            <a:pPr lvl="1" algn="just"/>
            <a:r>
              <a:rPr lang="es-ES" dirty="0"/>
              <a:t>Método para actualizar los recursos pasándole como parámetro las cantidades de recursos a aumentar o reducir</a:t>
            </a:r>
          </a:p>
          <a:p>
            <a:pPr lvl="1" algn="just"/>
            <a:r>
              <a:rPr lang="es-ES" dirty="0"/>
              <a:t>Método que devuelve un booleano para comprobar si hay suficientes recursos pasados como parámetro</a:t>
            </a:r>
          </a:p>
          <a:p>
            <a:pPr lvl="1" algn="just"/>
            <a:r>
              <a:rPr lang="es-ES" dirty="0"/>
              <a:t>Método para construir una casa al que se le pasa como parámetro un enumerado con el tamaño de la casa. Cada casa aumenta la población y tiene un coste de recursos dependiendo de su tamaño</a:t>
            </a:r>
          </a:p>
          <a:p>
            <a:pPr lvl="2" algn="just"/>
            <a:r>
              <a:rPr lang="es-ES" dirty="0"/>
              <a:t>Casa pequeña: 50 de madera (+1 de población)</a:t>
            </a:r>
          </a:p>
          <a:p>
            <a:pPr lvl="2" algn="just"/>
            <a:r>
              <a:rPr lang="es-ES" dirty="0"/>
              <a:t>Casa mediana: 25 de madera, 50 de piedra (+2 de población)</a:t>
            </a:r>
          </a:p>
          <a:p>
            <a:pPr lvl="2" algn="just"/>
            <a:r>
              <a:rPr lang="es-ES" dirty="0"/>
              <a:t>Casa grande: 50 de madera, 50 de piedra y 25 de oro (+3 de población)</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9941A0D8-4623-4A8E-9136-C3602C8679D3}"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46</a:t>
            </a:fld>
            <a:endParaRPr lang="es-ES"/>
          </a:p>
        </p:txBody>
      </p:sp>
    </p:spTree>
    <p:extLst>
      <p:ext uri="{BB962C8B-B14F-4D97-AF65-F5344CB8AC3E}">
        <p14:creationId xmlns:p14="http://schemas.microsoft.com/office/powerpoint/2010/main" val="42410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3" name="Marcador de contenido 2">
            <a:extLst>
              <a:ext uri="{FF2B5EF4-FFF2-40B4-BE49-F238E27FC236}">
                <a16:creationId xmlns:a16="http://schemas.microsoft.com/office/drawing/2014/main" id="{4DCD6E06-CD5B-4BF5-8A07-F5A50847DD2E}"/>
              </a:ext>
            </a:extLst>
          </p:cNvPr>
          <p:cNvSpPr>
            <a:spLocks noGrp="1"/>
          </p:cNvSpPr>
          <p:nvPr>
            <p:ph idx="1"/>
          </p:nvPr>
        </p:nvSpPr>
        <p:spPr/>
        <p:txBody>
          <a:bodyPr>
            <a:normAutofit/>
          </a:bodyPr>
          <a:lstStyle/>
          <a:p>
            <a:pPr algn="just"/>
            <a:r>
              <a:rPr lang="es-ES" dirty="0"/>
              <a:t>Métodos</a:t>
            </a:r>
          </a:p>
          <a:p>
            <a:pPr lvl="1" algn="just"/>
            <a:r>
              <a:rPr lang="es-ES" dirty="0"/>
              <a:t>Método que calcula el número de nacimientos teniendo en cuenta que por cada dos personas hay un nuevo nacimiento. Además cada nuevo nacimiento muestra por la consola la palabra ‘Nacimiento’. Tras calcular el número total de nacimientos se suman a la población actual</a:t>
            </a:r>
          </a:p>
          <a:p>
            <a:pPr lvl="1" algn="just"/>
            <a:r>
              <a:rPr lang="es-ES" dirty="0"/>
              <a:t>En el método START se debe mostrar un mensaje de bienvenida en la </a:t>
            </a:r>
            <a:r>
              <a:rPr lang="es-ES" dirty="0" err="1"/>
              <a:t>conoula</a:t>
            </a:r>
            <a:r>
              <a:rPr lang="es-ES" dirty="0"/>
              <a:t> que diga “</a:t>
            </a:r>
            <a:r>
              <a:rPr lang="es-ES" dirty="0" err="1"/>
              <a:t>Bievenido</a:t>
            </a:r>
            <a:r>
              <a:rPr lang="es-ES" dirty="0"/>
              <a:t> a…” y el nombre de la ciudad que se haya introducido en el inspector de Unity. Además en el método START se hará llamadas a los métodos para actualizar recursos, construir casas y aumentar la población con nacimientos.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2659AE85-3C1E-455D-90CE-5555A4B62E57}"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47</a:t>
            </a:fld>
            <a:endParaRPr lang="es-ES"/>
          </a:p>
        </p:txBody>
      </p:sp>
    </p:spTree>
    <p:extLst>
      <p:ext uri="{BB962C8B-B14F-4D97-AF65-F5344CB8AC3E}">
        <p14:creationId xmlns:p14="http://schemas.microsoft.com/office/powerpoint/2010/main" val="155838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8CFC5490-7EFF-434C-9554-9C7AE5371AB5}"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48</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5078313"/>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a:solidFill>
                  <a:srgbClr val="2B91AF"/>
                </a:solidFill>
                <a:latin typeface="Consolas" panose="020B0609020204030204" pitchFamily="49" charset="0"/>
              </a:rPr>
              <a:t>City</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string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cityName</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wood, stone, gold;</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enum</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HouseSize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small</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medium</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big</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0979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06D35800-DA1B-44C0-B078-6472A7121558}"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49</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5078313"/>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"Bienvenido a "</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cityName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UpdateResources</a:t>
            </a:r>
            <a:r>
              <a:rPr lang="es-ES" dirty="0">
                <a:solidFill>
                  <a:srgbClr val="000000"/>
                </a:solidFill>
                <a:latin typeface="Consolas" panose="020B0609020204030204" pitchFamily="49" charset="0"/>
              </a:rPr>
              <a:t>(350, 200, 100);</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BuildHouse</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HouseSize.small</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BuildHouse</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HouseSize.medium</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UpdateResources</a:t>
            </a:r>
            <a:r>
              <a:rPr lang="es-ES" dirty="0">
                <a:solidFill>
                  <a:srgbClr val="000000"/>
                </a:solidFill>
                <a:latin typeface="Consolas" panose="020B0609020204030204" pitchFamily="49" charset="0"/>
              </a:rPr>
              <a:t>(100, 100, 0);</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BuildHouse</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HouseSize.big</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CalculateBirths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UpdateResources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woodAmount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stoneAmount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goldAmount</a:t>
            </a:r>
            <a:r>
              <a:rPr lang="en-U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wood</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wood</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woodAmount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stone</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stone</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stoneAmount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gold</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gold</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goldAmount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153072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solidFill>
                  <a:schemeClr val="bg2"/>
                </a:solidFill>
              </a:rPr>
              <a:t>Bibliografía</a:t>
            </a:r>
          </a:p>
          <a:p>
            <a:pPr marL="560070" indent="-514350" algn="just">
              <a:buFont typeface="+mj-lt"/>
              <a:buAutoNum type="arabicPeriod"/>
            </a:pPr>
            <a:r>
              <a:rPr lang="es-ES" dirty="0"/>
              <a:t>C#</a:t>
            </a:r>
          </a:p>
          <a:p>
            <a:pPr marL="560070" indent="-514350" algn="just">
              <a:buFont typeface="+mj-lt"/>
              <a:buAutoNum type="arabicPeriod"/>
            </a:pPr>
            <a:r>
              <a:rPr lang="es-ES" dirty="0">
                <a:solidFill>
                  <a:schemeClr val="bg2"/>
                </a:solidFill>
              </a:rPr>
              <a:t>Unity</a:t>
            </a:r>
          </a:p>
          <a:p>
            <a:pPr marL="560070" indent="-514350" algn="just">
              <a:buFont typeface="+mj-lt"/>
              <a:buAutoNum type="arabicPeriod"/>
            </a:pPr>
            <a:r>
              <a:rPr lang="es-ES" dirty="0">
                <a:solidFill>
                  <a:schemeClr val="bg2"/>
                </a:solidFill>
              </a:rPr>
              <a:t>Sentencias de control y enumerados</a:t>
            </a:r>
          </a:p>
          <a:p>
            <a:pPr marL="560070" indent="-514350" algn="just">
              <a:buFont typeface="+mj-lt"/>
              <a:buAutoNum type="arabicPeriod"/>
            </a:pPr>
            <a:r>
              <a:rPr lang="es-ES" dirty="0">
                <a:solidFill>
                  <a:schemeClr val="bg2"/>
                </a:solidFill>
              </a:rPr>
              <a:t>Componentes (scripts) en Unity</a:t>
            </a:r>
          </a:p>
          <a:p>
            <a:pPr marL="560070" indent="-514350" algn="just">
              <a:buFont typeface="+mj-lt"/>
              <a:buAutoNum type="arabicPeriod"/>
            </a:pPr>
            <a:r>
              <a:rPr lang="es-ES" dirty="0">
                <a:solidFill>
                  <a:schemeClr val="bg2"/>
                </a:solidFill>
              </a:rPr>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5</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2099EEB6-C622-423E-B30E-20EA9E33C201}" type="datetime1">
              <a:rPr lang="es-ES" smtClean="0"/>
              <a:t>10/02/2020</a:t>
            </a:fld>
            <a:endParaRPr lang="es-ES"/>
          </a:p>
        </p:txBody>
      </p:sp>
    </p:spTree>
    <p:extLst>
      <p:ext uri="{BB962C8B-B14F-4D97-AF65-F5344CB8AC3E}">
        <p14:creationId xmlns:p14="http://schemas.microsoft.com/office/powerpoint/2010/main" val="1980431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A736B58A-88E6-4750-9ECF-26D38393D65C}"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50</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5078313"/>
          </a:xfrm>
          <a:prstGeom prst="rect">
            <a:avLst/>
          </a:prstGeom>
        </p:spPr>
        <p:txBody>
          <a:bodyPr wrap="square">
            <a:spAutoFit/>
          </a:bodyPr>
          <a:lstStyle/>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HasResources</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woodAmount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stoneAmount</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goldAmount</a:t>
            </a:r>
            <a:r>
              <a:rPr lang="en-U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woodAmount</a:t>
            </a:r>
            <a:r>
              <a:rPr lang="en-US" dirty="0">
                <a:solidFill>
                  <a:srgbClr val="000000"/>
                </a:solidFill>
                <a:latin typeface="Consolas" panose="020B0609020204030204" pitchFamily="49" charset="0"/>
              </a:rPr>
              <a:t> &lt;= wood &amp;&amp; </a:t>
            </a:r>
            <a:r>
              <a:rPr lang="en-US" dirty="0" err="1">
                <a:solidFill>
                  <a:srgbClr val="000000"/>
                </a:solidFill>
                <a:latin typeface="Consolas" panose="020B0609020204030204" pitchFamily="49" charset="0"/>
              </a:rPr>
              <a:t>stoneAmount</a:t>
            </a:r>
            <a:r>
              <a:rPr lang="en-US" dirty="0">
                <a:solidFill>
                  <a:srgbClr val="000000"/>
                </a:solidFill>
                <a:latin typeface="Consolas" panose="020B0609020204030204" pitchFamily="49" charset="0"/>
              </a:rPr>
              <a:t> &lt;= stone &amp;&amp; </a:t>
            </a:r>
            <a:r>
              <a:rPr lang="en-US" dirty="0" err="1">
                <a:solidFill>
                  <a:srgbClr val="000000"/>
                </a:solidFill>
                <a:latin typeface="Consolas" panose="020B0609020204030204" pitchFamily="49" charset="0"/>
              </a:rPr>
              <a:t>goldAmount</a:t>
            </a:r>
            <a:r>
              <a:rPr lang="en-US" dirty="0">
                <a:solidFill>
                  <a:srgbClr val="000000"/>
                </a:solidFill>
                <a:latin typeface="Consolas" panose="020B0609020204030204" pitchFamily="49" charset="0"/>
              </a:rPr>
              <a:t> &lt;= gold;</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BuildHouse</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HouseSize</a:t>
            </a:r>
            <a:r>
              <a:rPr lang="en-US" dirty="0">
                <a:solidFill>
                  <a:srgbClr val="000000"/>
                </a:solidFill>
                <a:latin typeface="Consolas" panose="020B0609020204030204" pitchFamily="49" charset="0"/>
              </a:rPr>
              <a:t> size)</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switch</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size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HouseSize.small</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HasResources</a:t>
            </a:r>
            <a:r>
              <a:rPr lang="en-US" dirty="0">
                <a:solidFill>
                  <a:srgbClr val="000000"/>
                </a:solidFill>
                <a:latin typeface="Consolas" panose="020B0609020204030204" pitchFamily="49" charset="0"/>
              </a:rPr>
              <a:t>(50, 0, 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UpdateResources</a:t>
            </a:r>
            <a:r>
              <a:rPr lang="es-ES" dirty="0">
                <a:solidFill>
                  <a:srgbClr val="000000"/>
                </a:solidFill>
                <a:latin typeface="Consolas" panose="020B0609020204030204" pitchFamily="49" charset="0"/>
              </a:rPr>
              <a:t>(-50, 0, 0);</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+ 1;</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+ 1;</a:t>
            </a: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418275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FB36D89E-54F8-4548-B26D-1F945E477741}"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51</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4801314"/>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"No había suficientes recursos"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HouseSize.medium</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HasResources</a:t>
            </a:r>
            <a:r>
              <a:rPr lang="en-US" dirty="0">
                <a:solidFill>
                  <a:srgbClr val="000000"/>
                </a:solidFill>
                <a:latin typeface="Consolas" panose="020B0609020204030204" pitchFamily="49" charset="0"/>
              </a:rPr>
              <a:t>(25, 50, 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UpdateResources</a:t>
            </a:r>
            <a:r>
              <a:rPr lang="es-ES" dirty="0">
                <a:solidFill>
                  <a:srgbClr val="000000"/>
                </a:solidFill>
                <a:latin typeface="Consolas" panose="020B0609020204030204" pitchFamily="49" charset="0"/>
              </a:rPr>
              <a:t>(-25, -50, 0);</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+ 1;</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+ 2;</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"No había suficientes recursos"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409809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D51328D1-3E8C-4F56-BC11-C8443ABB2B7D}"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52</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4524315"/>
          </a:xfrm>
          <a:prstGeom prst="rect">
            <a:avLst/>
          </a:prstGeom>
        </p:spPr>
        <p:txBody>
          <a:bodyPr wrap="square">
            <a:spAutoFit/>
          </a:bodyPr>
          <a:lstStyle/>
          <a:p>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HouseSize.big</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HasResources</a:t>
            </a:r>
            <a:r>
              <a:rPr lang="en-US" dirty="0">
                <a:solidFill>
                  <a:srgbClr val="000000"/>
                </a:solidFill>
                <a:latin typeface="Consolas" panose="020B0609020204030204" pitchFamily="49" charset="0"/>
              </a:rPr>
              <a:t>(50, 50, 25))</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UpdateResources</a:t>
            </a:r>
            <a:r>
              <a:rPr lang="es-ES" dirty="0">
                <a:solidFill>
                  <a:srgbClr val="000000"/>
                </a:solidFill>
                <a:latin typeface="Consolas" panose="020B0609020204030204" pitchFamily="49" charset="0"/>
              </a:rPr>
              <a:t>(-50, -50, -25);</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houses</a:t>
            </a:r>
            <a:r>
              <a:rPr lang="es-ES" dirty="0">
                <a:solidFill>
                  <a:srgbClr val="000000"/>
                </a:solidFill>
                <a:latin typeface="Consolas" panose="020B0609020204030204" pitchFamily="49" charset="0"/>
              </a:rPr>
              <a:t> + 1;</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+ 4;</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"No había suficientes recursos"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263719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272F1-D29A-48B7-850A-765C1C202EEB}"/>
              </a:ext>
            </a:extLst>
          </p:cNvPr>
          <p:cNvSpPr>
            <a:spLocks noGrp="1"/>
          </p:cNvSpPr>
          <p:nvPr>
            <p:ph type="title"/>
          </p:nvPr>
        </p:nvSpPr>
        <p:spPr>
          <a:xfrm>
            <a:off x="1341120" y="467360"/>
            <a:ext cx="9509760" cy="564606"/>
          </a:xfrm>
        </p:spPr>
        <p:txBody>
          <a:bodyPr>
            <a:normAutofit/>
          </a:bodyPr>
          <a:lstStyle/>
          <a:p>
            <a:r>
              <a:rPr lang="es-ES" dirty="0"/>
              <a:t>3. Sentencias de control y enumerados</a:t>
            </a:r>
          </a:p>
        </p:txBody>
      </p:sp>
      <p:sp>
        <p:nvSpPr>
          <p:cNvPr id="4" name="Marcador de pie de página 3">
            <a:extLst>
              <a:ext uri="{FF2B5EF4-FFF2-40B4-BE49-F238E27FC236}">
                <a16:creationId xmlns:a16="http://schemas.microsoft.com/office/drawing/2014/main" id="{04D707A7-C1C9-44FC-B08A-1F052DA946F7}"/>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0EAFDB7-6F9E-4F9E-801F-F4E4DE683A72}"/>
              </a:ext>
            </a:extLst>
          </p:cNvPr>
          <p:cNvSpPr>
            <a:spLocks noGrp="1"/>
          </p:cNvSpPr>
          <p:nvPr>
            <p:ph type="dt" sz="half" idx="10"/>
          </p:nvPr>
        </p:nvSpPr>
        <p:spPr/>
        <p:txBody>
          <a:bodyPr/>
          <a:lstStyle/>
          <a:p>
            <a:fld id="{3E2E91BB-BB93-4C3C-BA32-85911682A939}" type="datetime1">
              <a:rPr lang="es-ES" smtClean="0"/>
              <a:t>10/02/2020</a:t>
            </a:fld>
            <a:endParaRPr lang="es-ES"/>
          </a:p>
        </p:txBody>
      </p:sp>
      <p:sp>
        <p:nvSpPr>
          <p:cNvPr id="6" name="Marcador de número de diapositiva 5">
            <a:extLst>
              <a:ext uri="{FF2B5EF4-FFF2-40B4-BE49-F238E27FC236}">
                <a16:creationId xmlns:a16="http://schemas.microsoft.com/office/drawing/2014/main" id="{90B7973C-B4F4-4B7D-AB29-EEAA078FD503}"/>
              </a:ext>
            </a:extLst>
          </p:cNvPr>
          <p:cNvSpPr>
            <a:spLocks noGrp="1"/>
          </p:cNvSpPr>
          <p:nvPr>
            <p:ph type="sldNum" sz="quarter" idx="12"/>
          </p:nvPr>
        </p:nvSpPr>
        <p:spPr/>
        <p:txBody>
          <a:bodyPr/>
          <a:lstStyle/>
          <a:p>
            <a:fld id="{D602F45C-2B69-4F0F-ADF4-1D4CECE2C731}" type="slidenum">
              <a:rPr lang="es-ES" smtClean="0"/>
              <a:t>53</a:t>
            </a:fld>
            <a:endParaRPr lang="es-ES"/>
          </a:p>
        </p:txBody>
      </p:sp>
      <p:sp>
        <p:nvSpPr>
          <p:cNvPr id="7" name="Rectángulo 6">
            <a:extLst>
              <a:ext uri="{FF2B5EF4-FFF2-40B4-BE49-F238E27FC236}">
                <a16:creationId xmlns:a16="http://schemas.microsoft.com/office/drawing/2014/main" id="{251E313C-BDE2-4AD7-BEE1-7284B5C4A849}"/>
              </a:ext>
            </a:extLst>
          </p:cNvPr>
          <p:cNvSpPr/>
          <p:nvPr/>
        </p:nvSpPr>
        <p:spPr>
          <a:xfrm>
            <a:off x="1315853" y="1031966"/>
            <a:ext cx="9375006" cy="3139321"/>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CalculateBirths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births</a:t>
            </a:r>
            <a:r>
              <a:rPr lang="es-ES" dirty="0">
                <a:solidFill>
                  <a:srgbClr val="000000"/>
                </a:solidFill>
                <a:latin typeface="Consolas" panose="020B0609020204030204" pitchFamily="49" charset="0"/>
              </a:rPr>
              <a:t> = 0;</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for</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i = 0; i &lt;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i += 2)</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"Nacimiento"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births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births</a:t>
            </a:r>
            <a:r>
              <a:rPr lang="es-ES" dirty="0">
                <a:solidFill>
                  <a:srgbClr val="000000"/>
                </a:solidFill>
                <a:latin typeface="Consolas" panose="020B0609020204030204" pitchFamily="49" charset="0"/>
              </a:rPr>
              <a:t> + 1;</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population</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births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64786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solidFill>
                  <a:schemeClr val="bg2"/>
                </a:solidFill>
              </a:rPr>
              <a:t>Bibliografía</a:t>
            </a:r>
          </a:p>
          <a:p>
            <a:pPr marL="560070" indent="-514350" algn="just">
              <a:buFont typeface="+mj-lt"/>
              <a:buAutoNum type="arabicPeriod"/>
            </a:pPr>
            <a:r>
              <a:rPr lang="es-ES" dirty="0">
                <a:solidFill>
                  <a:schemeClr val="bg2"/>
                </a:solidFill>
              </a:rPr>
              <a:t>C#</a:t>
            </a:r>
          </a:p>
          <a:p>
            <a:pPr marL="560070" indent="-514350" algn="just">
              <a:buFont typeface="+mj-lt"/>
              <a:buAutoNum type="arabicPeriod"/>
            </a:pPr>
            <a:r>
              <a:rPr lang="es-ES" dirty="0">
                <a:solidFill>
                  <a:schemeClr val="bg2"/>
                </a:solidFill>
              </a:rPr>
              <a:t>Unity</a:t>
            </a:r>
          </a:p>
          <a:p>
            <a:pPr marL="560070" indent="-514350" algn="just">
              <a:buFont typeface="+mj-lt"/>
              <a:buAutoNum type="arabicPeriod"/>
            </a:pPr>
            <a:r>
              <a:rPr lang="es-ES" dirty="0">
                <a:solidFill>
                  <a:schemeClr val="bg2"/>
                </a:solidFill>
              </a:rPr>
              <a:t>Sentencias de control y enumerados</a:t>
            </a:r>
          </a:p>
          <a:p>
            <a:pPr marL="560070" indent="-514350" algn="just">
              <a:buFont typeface="+mj-lt"/>
              <a:buAutoNum type="arabicPeriod"/>
            </a:pPr>
            <a:r>
              <a:rPr lang="es-ES" dirty="0"/>
              <a:t>Componentes (scripts) en Unity</a:t>
            </a:r>
          </a:p>
          <a:p>
            <a:pPr marL="560070" indent="-514350" algn="just">
              <a:buFont typeface="+mj-lt"/>
              <a:buAutoNum type="arabicPeriod"/>
            </a:pPr>
            <a:r>
              <a:rPr lang="es-ES" dirty="0">
                <a:solidFill>
                  <a:schemeClr val="bg2"/>
                </a:solidFill>
              </a:rPr>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54</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5F642DD0-EF94-4E61-AF5C-5192709C5BC8}" type="datetime1">
              <a:rPr lang="es-ES" smtClean="0"/>
              <a:t>10/02/2020</a:t>
            </a:fld>
            <a:endParaRPr lang="es-ES"/>
          </a:p>
        </p:txBody>
      </p:sp>
    </p:spTree>
    <p:extLst>
      <p:ext uri="{BB962C8B-B14F-4D97-AF65-F5344CB8AC3E}">
        <p14:creationId xmlns:p14="http://schemas.microsoft.com/office/powerpoint/2010/main" val="312324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4C069A-B3A8-4526-A448-BD2DE4856C5D}"/>
              </a:ext>
            </a:extLst>
          </p:cNvPr>
          <p:cNvSpPr>
            <a:spLocks noGrp="1"/>
          </p:cNvSpPr>
          <p:nvPr>
            <p:ph type="title"/>
          </p:nvPr>
        </p:nvSpPr>
        <p:spPr/>
        <p:txBody>
          <a:bodyPr/>
          <a:lstStyle/>
          <a:p>
            <a:r>
              <a:rPr lang="es-ES" dirty="0"/>
              <a:t>4. Componentes (scripts) en Unity</a:t>
            </a:r>
          </a:p>
        </p:txBody>
      </p:sp>
      <p:sp>
        <p:nvSpPr>
          <p:cNvPr id="3" name="Marcador de contenido 2">
            <a:extLst>
              <a:ext uri="{FF2B5EF4-FFF2-40B4-BE49-F238E27FC236}">
                <a16:creationId xmlns:a16="http://schemas.microsoft.com/office/drawing/2014/main" id="{E163F24C-4238-449E-ACAD-F6D8EFAC3CE0}"/>
              </a:ext>
            </a:extLst>
          </p:cNvPr>
          <p:cNvSpPr>
            <a:spLocks noGrp="1"/>
          </p:cNvSpPr>
          <p:nvPr>
            <p:ph idx="1"/>
          </p:nvPr>
        </p:nvSpPr>
        <p:spPr/>
        <p:txBody>
          <a:bodyPr/>
          <a:lstStyle/>
          <a:p>
            <a:r>
              <a:rPr lang="es-ES" dirty="0"/>
              <a:t>Comunicación de Componentes</a:t>
            </a:r>
          </a:p>
        </p:txBody>
      </p:sp>
      <p:sp>
        <p:nvSpPr>
          <p:cNvPr id="4" name="Marcador de pie de página 3">
            <a:extLst>
              <a:ext uri="{FF2B5EF4-FFF2-40B4-BE49-F238E27FC236}">
                <a16:creationId xmlns:a16="http://schemas.microsoft.com/office/drawing/2014/main" id="{C20E5528-CF00-4318-91DF-11ECC7683D2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0F4DB042-5FF8-40A9-8799-DA523CEB0A34}"/>
              </a:ext>
            </a:extLst>
          </p:cNvPr>
          <p:cNvSpPr>
            <a:spLocks noGrp="1"/>
          </p:cNvSpPr>
          <p:nvPr>
            <p:ph type="dt" sz="half" idx="10"/>
          </p:nvPr>
        </p:nvSpPr>
        <p:spPr/>
        <p:txBody>
          <a:bodyPr/>
          <a:lstStyle/>
          <a:p>
            <a:fld id="{3E8BF1AC-26F3-485C-8EF0-058E30B512B8}" type="datetime1">
              <a:rPr lang="es-ES" smtClean="0"/>
              <a:t>10/02/2020</a:t>
            </a:fld>
            <a:endParaRPr lang="es-ES"/>
          </a:p>
        </p:txBody>
      </p:sp>
      <p:sp>
        <p:nvSpPr>
          <p:cNvPr id="6" name="Marcador de número de diapositiva 5">
            <a:extLst>
              <a:ext uri="{FF2B5EF4-FFF2-40B4-BE49-F238E27FC236}">
                <a16:creationId xmlns:a16="http://schemas.microsoft.com/office/drawing/2014/main" id="{2C8D409F-3402-4724-BA22-46F24D277DBC}"/>
              </a:ext>
            </a:extLst>
          </p:cNvPr>
          <p:cNvSpPr>
            <a:spLocks noGrp="1"/>
          </p:cNvSpPr>
          <p:nvPr>
            <p:ph type="sldNum" sz="quarter" idx="12"/>
          </p:nvPr>
        </p:nvSpPr>
        <p:spPr/>
        <p:txBody>
          <a:bodyPr/>
          <a:lstStyle/>
          <a:p>
            <a:fld id="{D602F45C-2B69-4F0F-ADF4-1D4CECE2C731}" type="slidenum">
              <a:rPr lang="es-ES" smtClean="0"/>
              <a:t>55</a:t>
            </a:fld>
            <a:endParaRPr lang="es-ES"/>
          </a:p>
        </p:txBody>
      </p:sp>
      <p:pic>
        <p:nvPicPr>
          <p:cNvPr id="7" name="Imagen 6">
            <a:extLst>
              <a:ext uri="{FF2B5EF4-FFF2-40B4-BE49-F238E27FC236}">
                <a16:creationId xmlns:a16="http://schemas.microsoft.com/office/drawing/2014/main" id="{258A362E-320E-420C-9796-DD4E965B2393}"/>
              </a:ext>
            </a:extLst>
          </p:cNvPr>
          <p:cNvPicPr>
            <a:picLocks noChangeAspect="1"/>
          </p:cNvPicPr>
          <p:nvPr/>
        </p:nvPicPr>
        <p:blipFill rotWithShape="1">
          <a:blip r:embed="rId2"/>
          <a:srcRect l="17105" t="15048" r="17573" b="16651"/>
          <a:stretch/>
        </p:blipFill>
        <p:spPr>
          <a:xfrm>
            <a:off x="2085474" y="2049261"/>
            <a:ext cx="7964048" cy="4684105"/>
          </a:xfrm>
          <a:prstGeom prst="rect">
            <a:avLst/>
          </a:prstGeom>
        </p:spPr>
      </p:pic>
    </p:spTree>
    <p:extLst>
      <p:ext uri="{BB962C8B-B14F-4D97-AF65-F5344CB8AC3E}">
        <p14:creationId xmlns:p14="http://schemas.microsoft.com/office/powerpoint/2010/main" val="2396833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BD03FA-74B5-473F-8C32-C47430CA5BE4}"/>
              </a:ext>
            </a:extLst>
          </p:cNvPr>
          <p:cNvSpPr>
            <a:spLocks noGrp="1"/>
          </p:cNvSpPr>
          <p:nvPr>
            <p:ph type="title"/>
          </p:nvPr>
        </p:nvSpPr>
        <p:spPr/>
        <p:txBody>
          <a:bodyPr/>
          <a:lstStyle/>
          <a:p>
            <a:r>
              <a:rPr lang="es-ES" dirty="0"/>
              <a:t>4. Componentes (scripts) en Unity</a:t>
            </a:r>
          </a:p>
        </p:txBody>
      </p:sp>
      <p:sp>
        <p:nvSpPr>
          <p:cNvPr id="3" name="Marcador de contenido 2">
            <a:extLst>
              <a:ext uri="{FF2B5EF4-FFF2-40B4-BE49-F238E27FC236}">
                <a16:creationId xmlns:a16="http://schemas.microsoft.com/office/drawing/2014/main" id="{5B1420A3-4415-4551-9746-13120B2CE25F}"/>
              </a:ext>
            </a:extLst>
          </p:cNvPr>
          <p:cNvSpPr>
            <a:spLocks noGrp="1"/>
          </p:cNvSpPr>
          <p:nvPr>
            <p:ph idx="1"/>
          </p:nvPr>
        </p:nvSpPr>
        <p:spPr/>
        <p:txBody>
          <a:bodyPr/>
          <a:lstStyle/>
          <a:p>
            <a:pPr algn="just"/>
            <a:r>
              <a:rPr lang="es-ES" dirty="0"/>
              <a:t>Necesario crear el </a:t>
            </a:r>
            <a:r>
              <a:rPr lang="es-ES" b="1" dirty="0" err="1"/>
              <a:t>Character</a:t>
            </a:r>
            <a:r>
              <a:rPr lang="es-ES" b="1" dirty="0"/>
              <a:t> </a:t>
            </a:r>
            <a:r>
              <a:rPr lang="es-ES" dirty="0"/>
              <a:t>y </a:t>
            </a:r>
            <a:r>
              <a:rPr lang="es-ES" b="1" dirty="0" err="1"/>
              <a:t>Health</a:t>
            </a:r>
            <a:endParaRPr lang="es-ES" b="1" dirty="0"/>
          </a:p>
          <a:p>
            <a:pPr algn="just"/>
            <a:r>
              <a:rPr lang="es-ES" b="1" dirty="0"/>
              <a:t>Insertar los script a un componente creado (Es independiente cual sea.</a:t>
            </a:r>
          </a:p>
        </p:txBody>
      </p:sp>
      <p:sp>
        <p:nvSpPr>
          <p:cNvPr id="4" name="Marcador de pie de página 3">
            <a:extLst>
              <a:ext uri="{FF2B5EF4-FFF2-40B4-BE49-F238E27FC236}">
                <a16:creationId xmlns:a16="http://schemas.microsoft.com/office/drawing/2014/main" id="{FA539FA6-BFA4-4553-8260-C92B95E651E4}"/>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5FA4F89B-B005-43CC-AFD2-C06A34C9E9A1}"/>
              </a:ext>
            </a:extLst>
          </p:cNvPr>
          <p:cNvSpPr>
            <a:spLocks noGrp="1"/>
          </p:cNvSpPr>
          <p:nvPr>
            <p:ph type="dt" sz="half" idx="10"/>
          </p:nvPr>
        </p:nvSpPr>
        <p:spPr/>
        <p:txBody>
          <a:bodyPr/>
          <a:lstStyle/>
          <a:p>
            <a:fld id="{9666C766-6BC0-4F32-8BA2-8C18F6FE89A7}" type="datetime1">
              <a:rPr lang="es-ES" smtClean="0"/>
              <a:t>10/02/2020</a:t>
            </a:fld>
            <a:endParaRPr lang="es-ES"/>
          </a:p>
        </p:txBody>
      </p:sp>
      <p:sp>
        <p:nvSpPr>
          <p:cNvPr id="6" name="Marcador de número de diapositiva 5">
            <a:extLst>
              <a:ext uri="{FF2B5EF4-FFF2-40B4-BE49-F238E27FC236}">
                <a16:creationId xmlns:a16="http://schemas.microsoft.com/office/drawing/2014/main" id="{E48A5F8E-8CB8-4EB1-84AD-EEBE8360625F}"/>
              </a:ext>
            </a:extLst>
          </p:cNvPr>
          <p:cNvSpPr>
            <a:spLocks noGrp="1"/>
          </p:cNvSpPr>
          <p:nvPr>
            <p:ph type="sldNum" sz="quarter" idx="12"/>
          </p:nvPr>
        </p:nvSpPr>
        <p:spPr/>
        <p:txBody>
          <a:bodyPr/>
          <a:lstStyle/>
          <a:p>
            <a:fld id="{D602F45C-2B69-4F0F-ADF4-1D4CECE2C731}" type="slidenum">
              <a:rPr lang="es-ES" smtClean="0"/>
              <a:t>56</a:t>
            </a:fld>
            <a:endParaRPr lang="es-ES"/>
          </a:p>
        </p:txBody>
      </p:sp>
    </p:spTree>
    <p:extLst>
      <p:ext uri="{BB962C8B-B14F-4D97-AF65-F5344CB8AC3E}">
        <p14:creationId xmlns:p14="http://schemas.microsoft.com/office/powerpoint/2010/main" val="2775265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C50F4-A734-46C7-A4C2-1012519883AF}"/>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22C3DA-5263-4541-8F05-BFCE7EE5628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66511F1-DFF3-4B0B-90B5-C811610EDA1A}"/>
              </a:ext>
            </a:extLst>
          </p:cNvPr>
          <p:cNvSpPr>
            <a:spLocks noGrp="1"/>
          </p:cNvSpPr>
          <p:nvPr>
            <p:ph type="dt" sz="half" idx="10"/>
          </p:nvPr>
        </p:nvSpPr>
        <p:spPr/>
        <p:txBody>
          <a:bodyPr/>
          <a:lstStyle/>
          <a:p>
            <a:fld id="{5CCED17F-4E41-4D00-A877-D7657A801515}" type="datetime1">
              <a:rPr lang="es-ES" smtClean="0"/>
              <a:t>10/02/2020</a:t>
            </a:fld>
            <a:endParaRPr lang="es-ES"/>
          </a:p>
        </p:txBody>
      </p:sp>
      <p:sp>
        <p:nvSpPr>
          <p:cNvPr id="6" name="Marcador de número de diapositiva 5">
            <a:extLst>
              <a:ext uri="{FF2B5EF4-FFF2-40B4-BE49-F238E27FC236}">
                <a16:creationId xmlns:a16="http://schemas.microsoft.com/office/drawing/2014/main" id="{2A207B9C-CBEF-48AD-8BC0-F1EF81C28708}"/>
              </a:ext>
            </a:extLst>
          </p:cNvPr>
          <p:cNvSpPr>
            <a:spLocks noGrp="1"/>
          </p:cNvSpPr>
          <p:nvPr>
            <p:ph type="sldNum" sz="quarter" idx="12"/>
          </p:nvPr>
        </p:nvSpPr>
        <p:spPr/>
        <p:txBody>
          <a:bodyPr/>
          <a:lstStyle/>
          <a:p>
            <a:fld id="{D602F45C-2B69-4F0F-ADF4-1D4CECE2C731}" type="slidenum">
              <a:rPr lang="es-ES" smtClean="0"/>
              <a:t>57</a:t>
            </a:fld>
            <a:endParaRPr lang="es-ES"/>
          </a:p>
        </p:txBody>
      </p:sp>
      <p:sp>
        <p:nvSpPr>
          <p:cNvPr id="3" name="Rectángulo 2">
            <a:extLst>
              <a:ext uri="{FF2B5EF4-FFF2-40B4-BE49-F238E27FC236}">
                <a16:creationId xmlns:a16="http://schemas.microsoft.com/office/drawing/2014/main" id="{AB86A40A-3815-4068-8C0C-ED2931B79A11}"/>
              </a:ext>
            </a:extLst>
          </p:cNvPr>
          <p:cNvSpPr/>
          <p:nvPr/>
        </p:nvSpPr>
        <p:spPr>
          <a:xfrm>
            <a:off x="1341119" y="1524558"/>
            <a:ext cx="8540817" cy="4524315"/>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Character</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string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characterName</a:t>
            </a:r>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 Nombre del personaje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CharacterRace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race</a:t>
            </a:r>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 Raza del personaje</a:t>
            </a:r>
            <a:endParaRPr lang="es-ES" dirty="0">
              <a:solidFill>
                <a:srgbClr val="000000"/>
              </a:solidFill>
              <a:latin typeface="Consolas" panose="020B0609020204030204" pitchFamily="49" charset="0"/>
            </a:endParaRP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 Enumerado para razas del personaje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enum</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CharacterRace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human, </a:t>
            </a:r>
            <a:r>
              <a:rPr lang="es-ES" dirty="0" err="1">
                <a:solidFill>
                  <a:srgbClr val="000000"/>
                </a:solidFill>
                <a:latin typeface="Consolas" panose="020B0609020204030204" pitchFamily="49" charset="0"/>
              </a:rPr>
              <a:t>dwarf</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elf</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11709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F8DD0E-6404-4EA0-A557-A5D7CD996A49}"/>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338635-C03E-4197-B5A8-1E99C0ECC34D}"/>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38123F8-31BB-45B2-9ABA-C0336041E936}"/>
              </a:ext>
            </a:extLst>
          </p:cNvPr>
          <p:cNvSpPr>
            <a:spLocks noGrp="1"/>
          </p:cNvSpPr>
          <p:nvPr>
            <p:ph type="dt" sz="half" idx="10"/>
          </p:nvPr>
        </p:nvSpPr>
        <p:spPr/>
        <p:txBody>
          <a:bodyPr/>
          <a:lstStyle/>
          <a:p>
            <a:fld id="{4680C358-5BDD-4853-B444-42C84AF64CA2}" type="datetime1">
              <a:rPr lang="es-ES" smtClean="0"/>
              <a:t>10/02/2020</a:t>
            </a:fld>
            <a:endParaRPr lang="es-ES"/>
          </a:p>
        </p:txBody>
      </p:sp>
      <p:sp>
        <p:nvSpPr>
          <p:cNvPr id="6" name="Marcador de número de diapositiva 5">
            <a:extLst>
              <a:ext uri="{FF2B5EF4-FFF2-40B4-BE49-F238E27FC236}">
                <a16:creationId xmlns:a16="http://schemas.microsoft.com/office/drawing/2014/main" id="{7CAB8AA0-5250-4E57-BEB6-F89610F15ECA}"/>
              </a:ext>
            </a:extLst>
          </p:cNvPr>
          <p:cNvSpPr>
            <a:spLocks noGrp="1"/>
          </p:cNvSpPr>
          <p:nvPr>
            <p:ph type="sldNum" sz="quarter" idx="12"/>
          </p:nvPr>
        </p:nvSpPr>
        <p:spPr/>
        <p:txBody>
          <a:bodyPr/>
          <a:lstStyle/>
          <a:p>
            <a:fld id="{D602F45C-2B69-4F0F-ADF4-1D4CECE2C731}" type="slidenum">
              <a:rPr lang="es-ES" smtClean="0"/>
              <a:t>58</a:t>
            </a:fld>
            <a:endParaRPr lang="es-ES"/>
          </a:p>
        </p:txBody>
      </p:sp>
      <p:sp>
        <p:nvSpPr>
          <p:cNvPr id="7" name="Rectángulo 6">
            <a:extLst>
              <a:ext uri="{FF2B5EF4-FFF2-40B4-BE49-F238E27FC236}">
                <a16:creationId xmlns:a16="http://schemas.microsoft.com/office/drawing/2014/main" id="{9D8C02BA-3380-4E46-8A48-E5FC6A9F9614}"/>
              </a:ext>
            </a:extLst>
          </p:cNvPr>
          <p:cNvSpPr/>
          <p:nvPr/>
        </p:nvSpPr>
        <p:spPr>
          <a:xfrm>
            <a:off x="1341120" y="1921912"/>
            <a:ext cx="8708402" cy="2031325"/>
          </a:xfrm>
          <a:prstGeom prst="rect">
            <a:avLst/>
          </a:prstGeom>
        </p:spPr>
        <p:txBody>
          <a:bodyPr wrap="square">
            <a:spAutoFit/>
          </a:bodyPr>
          <a:lstStyle/>
          <a:p>
            <a:r>
              <a:rPr lang="es-ES" dirty="0">
                <a:solidFill>
                  <a:srgbClr val="008000"/>
                </a:solidFill>
                <a:latin typeface="Consolas" panose="020B0609020204030204" pitchFamily="49" charset="0"/>
              </a:rPr>
              <a:t>/* Método para obtener una cadena de texto combinando el nombre del personaje y su raza */</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string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GetDescription</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return</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characterName</a:t>
            </a:r>
            <a:r>
              <a:rPr lang="es-ES" dirty="0">
                <a:solidFill>
                  <a:srgbClr val="000000"/>
                </a:solidFill>
                <a:latin typeface="Consolas" panose="020B0609020204030204" pitchFamily="49" charset="0"/>
              </a:rPr>
              <a:t> + </a:t>
            </a:r>
            <a:r>
              <a:rPr lang="es-ES" dirty="0">
                <a:solidFill>
                  <a:srgbClr val="A31515"/>
                </a:solidFill>
                <a:latin typeface="Consolas" panose="020B0609020204030204" pitchFamily="49" charset="0"/>
              </a:rPr>
              <a:t>" </a:t>
            </a:r>
            <a:r>
              <a:rPr lang="es-ES" dirty="0" err="1">
                <a:solidFill>
                  <a:srgbClr val="A31515"/>
                </a:solidFill>
                <a:latin typeface="Consolas" panose="020B0609020204030204" pitchFamily="49" charset="0"/>
              </a:rPr>
              <a:t>the</a:t>
            </a:r>
            <a:r>
              <a:rPr lang="es-ES" dirty="0">
                <a:solidFill>
                  <a:srgbClr val="A31515"/>
                </a:solidFill>
                <a:latin typeface="Consolas" panose="020B0609020204030204" pitchFamily="49" charset="0"/>
              </a:rPr>
              <a:t> "</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race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789094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C50F4-A734-46C7-A4C2-1012519883AF}"/>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22C3DA-5263-4541-8F05-BFCE7EE5628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66511F1-DFF3-4B0B-90B5-C811610EDA1A}"/>
              </a:ext>
            </a:extLst>
          </p:cNvPr>
          <p:cNvSpPr>
            <a:spLocks noGrp="1"/>
          </p:cNvSpPr>
          <p:nvPr>
            <p:ph type="dt" sz="half" idx="10"/>
          </p:nvPr>
        </p:nvSpPr>
        <p:spPr/>
        <p:txBody>
          <a:bodyPr/>
          <a:lstStyle/>
          <a:p>
            <a:fld id="{776C50C3-5C76-423F-9219-3FA08FE1A907}" type="datetime1">
              <a:rPr lang="es-ES" smtClean="0"/>
              <a:t>10/02/2020</a:t>
            </a:fld>
            <a:endParaRPr lang="es-ES"/>
          </a:p>
        </p:txBody>
      </p:sp>
      <p:sp>
        <p:nvSpPr>
          <p:cNvPr id="6" name="Marcador de número de diapositiva 5">
            <a:extLst>
              <a:ext uri="{FF2B5EF4-FFF2-40B4-BE49-F238E27FC236}">
                <a16:creationId xmlns:a16="http://schemas.microsoft.com/office/drawing/2014/main" id="{2A207B9C-CBEF-48AD-8BC0-F1EF81C28708}"/>
              </a:ext>
            </a:extLst>
          </p:cNvPr>
          <p:cNvSpPr>
            <a:spLocks noGrp="1"/>
          </p:cNvSpPr>
          <p:nvPr>
            <p:ph type="sldNum" sz="quarter" idx="12"/>
          </p:nvPr>
        </p:nvSpPr>
        <p:spPr/>
        <p:txBody>
          <a:bodyPr/>
          <a:lstStyle/>
          <a:p>
            <a:fld id="{D602F45C-2B69-4F0F-ADF4-1D4CECE2C731}" type="slidenum">
              <a:rPr lang="es-ES" smtClean="0"/>
              <a:t>59</a:t>
            </a:fld>
            <a:endParaRPr lang="es-ES"/>
          </a:p>
        </p:txBody>
      </p:sp>
      <p:sp>
        <p:nvSpPr>
          <p:cNvPr id="7" name="Rectángulo 6">
            <a:extLst>
              <a:ext uri="{FF2B5EF4-FFF2-40B4-BE49-F238E27FC236}">
                <a16:creationId xmlns:a16="http://schemas.microsoft.com/office/drawing/2014/main" id="{053A39E7-8E2E-4010-A5D8-80299D0F00FF}"/>
              </a:ext>
            </a:extLst>
          </p:cNvPr>
          <p:cNvSpPr/>
          <p:nvPr/>
        </p:nvSpPr>
        <p:spPr>
          <a:xfrm>
            <a:off x="1341120" y="1226571"/>
            <a:ext cx="10031930" cy="4801314"/>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bool</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 _</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Awake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_</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GetComponent</a:t>
            </a:r>
            <a:r>
              <a:rPr lang="es-ES" dirty="0">
                <a:solidFill>
                  <a:srgbClr val="000000"/>
                </a:solidFill>
                <a:latin typeface="Consolas" panose="020B0609020204030204" pitchFamily="49" charset="0"/>
              </a:rPr>
              <a:t>&lt;</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&gt;();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p:txBody>
      </p:sp>
      <p:sp>
        <p:nvSpPr>
          <p:cNvPr id="8" name="Rectángulo 7">
            <a:extLst>
              <a:ext uri="{FF2B5EF4-FFF2-40B4-BE49-F238E27FC236}">
                <a16:creationId xmlns:a16="http://schemas.microsoft.com/office/drawing/2014/main" id="{289CF450-5138-4200-90BA-91957ED2F6FA}"/>
              </a:ext>
            </a:extLst>
          </p:cNvPr>
          <p:cNvSpPr/>
          <p:nvPr/>
        </p:nvSpPr>
        <p:spPr>
          <a:xfrm>
            <a:off x="7748239" y="122657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Acceder a la información del otro componente</a:t>
            </a:r>
          </a:p>
        </p:txBody>
      </p:sp>
      <p:cxnSp>
        <p:nvCxnSpPr>
          <p:cNvPr id="9" name="Conector recto de flecha 8">
            <a:extLst>
              <a:ext uri="{FF2B5EF4-FFF2-40B4-BE49-F238E27FC236}">
                <a16:creationId xmlns:a16="http://schemas.microsoft.com/office/drawing/2014/main" id="{50372A97-2B88-473D-8147-41CEF44076F0}"/>
              </a:ext>
            </a:extLst>
          </p:cNvPr>
          <p:cNvCxnSpPr>
            <a:cxnSpLocks/>
          </p:cNvCxnSpPr>
          <p:nvPr/>
        </p:nvCxnSpPr>
        <p:spPr>
          <a:xfrm flipH="1">
            <a:off x="6689558" y="1845412"/>
            <a:ext cx="3313442" cy="291909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1303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09062-E533-49F5-844B-422741DCF664}"/>
              </a:ext>
            </a:extLst>
          </p:cNvPr>
          <p:cNvSpPr>
            <a:spLocks noGrp="1"/>
          </p:cNvSpPr>
          <p:nvPr>
            <p:ph type="title"/>
          </p:nvPr>
        </p:nvSpPr>
        <p:spPr/>
        <p:txBody>
          <a:bodyPr/>
          <a:lstStyle/>
          <a:p>
            <a:r>
              <a:rPr lang="es-ES" dirty="0"/>
              <a:t>1. Control de personaje</a:t>
            </a:r>
          </a:p>
        </p:txBody>
      </p:sp>
      <p:sp>
        <p:nvSpPr>
          <p:cNvPr id="3" name="Marcador de contenido 2">
            <a:extLst>
              <a:ext uri="{FF2B5EF4-FFF2-40B4-BE49-F238E27FC236}">
                <a16:creationId xmlns:a16="http://schemas.microsoft.com/office/drawing/2014/main" id="{F20CEEB1-EF1B-4385-BB90-87827E318CB0}"/>
              </a:ext>
            </a:extLst>
          </p:cNvPr>
          <p:cNvSpPr>
            <a:spLocks noGrp="1"/>
          </p:cNvSpPr>
          <p:nvPr>
            <p:ph idx="1"/>
          </p:nvPr>
        </p:nvSpPr>
        <p:spPr/>
        <p:txBody>
          <a:bodyPr/>
          <a:lstStyle/>
          <a:p>
            <a:pPr algn="just"/>
            <a:r>
              <a:rPr lang="es-ES" dirty="0"/>
              <a:t>C# es un lenguaje parecido a Java</a:t>
            </a:r>
          </a:p>
          <a:p>
            <a:pPr algn="just"/>
            <a:r>
              <a:rPr lang="es-ES" dirty="0"/>
              <a:t>Por los años 70 nació C.</a:t>
            </a:r>
          </a:p>
          <a:p>
            <a:pPr algn="just"/>
            <a:r>
              <a:rPr lang="es-ES" dirty="0"/>
              <a:t>Posteriormente nació C++, debido a que C era un lenguaje estructurado y no orientado a objetos.</a:t>
            </a:r>
          </a:p>
          <a:p>
            <a:pPr algn="just"/>
            <a:r>
              <a:rPr lang="es-ES" dirty="0"/>
              <a:t>Desde C++, nacieron Java y C# como lenguajes de alto nivel.</a:t>
            </a:r>
          </a:p>
          <a:p>
            <a:pPr algn="just"/>
            <a:r>
              <a:rPr lang="es-ES" dirty="0"/>
              <a:t>C y C++ son lenguajes de medio nivel, permiten el manejo de bits, bytes, lenguaje ensamblador, así como el concepto de tipo de datos.</a:t>
            </a:r>
          </a:p>
        </p:txBody>
      </p:sp>
      <p:sp>
        <p:nvSpPr>
          <p:cNvPr id="4" name="Marcador de pie de página 3">
            <a:extLst>
              <a:ext uri="{FF2B5EF4-FFF2-40B4-BE49-F238E27FC236}">
                <a16:creationId xmlns:a16="http://schemas.microsoft.com/office/drawing/2014/main" id="{7D5CD3DF-C085-4CC3-9A5E-F5C927AEA7B4}"/>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145F008C-2878-4470-AE0D-6895C458C300}"/>
              </a:ext>
            </a:extLst>
          </p:cNvPr>
          <p:cNvSpPr>
            <a:spLocks noGrp="1"/>
          </p:cNvSpPr>
          <p:nvPr>
            <p:ph type="dt" sz="half" idx="10"/>
          </p:nvPr>
        </p:nvSpPr>
        <p:spPr/>
        <p:txBody>
          <a:bodyPr/>
          <a:lstStyle/>
          <a:p>
            <a:fld id="{808EEB2D-B41F-456A-A790-F3021C28E061}" type="datetime1">
              <a:rPr lang="es-ES" smtClean="0"/>
              <a:t>10/02/2020</a:t>
            </a:fld>
            <a:endParaRPr lang="es-ES"/>
          </a:p>
        </p:txBody>
      </p:sp>
      <p:sp>
        <p:nvSpPr>
          <p:cNvPr id="6" name="Marcador de número de diapositiva 5">
            <a:extLst>
              <a:ext uri="{FF2B5EF4-FFF2-40B4-BE49-F238E27FC236}">
                <a16:creationId xmlns:a16="http://schemas.microsoft.com/office/drawing/2014/main" id="{00AF69F6-C29E-410C-9683-B7F75F472F08}"/>
              </a:ext>
            </a:extLst>
          </p:cNvPr>
          <p:cNvSpPr>
            <a:spLocks noGrp="1"/>
          </p:cNvSpPr>
          <p:nvPr>
            <p:ph type="sldNum" sz="quarter" idx="12"/>
          </p:nvPr>
        </p:nvSpPr>
        <p:spPr/>
        <p:txBody>
          <a:bodyPr/>
          <a:lstStyle/>
          <a:p>
            <a:fld id="{D602F45C-2B69-4F0F-ADF4-1D4CECE2C731}" type="slidenum">
              <a:rPr lang="es-ES" smtClean="0"/>
              <a:t>6</a:t>
            </a:fld>
            <a:endParaRPr lang="es-ES"/>
          </a:p>
        </p:txBody>
      </p:sp>
    </p:spTree>
    <p:extLst>
      <p:ext uri="{BB962C8B-B14F-4D97-AF65-F5344CB8AC3E}">
        <p14:creationId xmlns:p14="http://schemas.microsoft.com/office/powerpoint/2010/main" val="281031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C50F4-A734-46C7-A4C2-1012519883AF}"/>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22C3DA-5263-4541-8F05-BFCE7EE5628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66511F1-DFF3-4B0B-90B5-C811610EDA1A}"/>
              </a:ext>
            </a:extLst>
          </p:cNvPr>
          <p:cNvSpPr>
            <a:spLocks noGrp="1"/>
          </p:cNvSpPr>
          <p:nvPr>
            <p:ph type="dt" sz="half" idx="10"/>
          </p:nvPr>
        </p:nvSpPr>
        <p:spPr/>
        <p:txBody>
          <a:bodyPr/>
          <a:lstStyle/>
          <a:p>
            <a:fld id="{16FC1B9D-D68A-4969-B5B5-00CAF6C5178E}" type="datetime1">
              <a:rPr lang="es-ES" smtClean="0"/>
              <a:t>10/02/2020</a:t>
            </a:fld>
            <a:endParaRPr lang="es-ES"/>
          </a:p>
        </p:txBody>
      </p:sp>
      <p:sp>
        <p:nvSpPr>
          <p:cNvPr id="6" name="Marcador de número de diapositiva 5">
            <a:extLst>
              <a:ext uri="{FF2B5EF4-FFF2-40B4-BE49-F238E27FC236}">
                <a16:creationId xmlns:a16="http://schemas.microsoft.com/office/drawing/2014/main" id="{2A207B9C-CBEF-48AD-8BC0-F1EF81C28708}"/>
              </a:ext>
            </a:extLst>
          </p:cNvPr>
          <p:cNvSpPr>
            <a:spLocks noGrp="1"/>
          </p:cNvSpPr>
          <p:nvPr>
            <p:ph type="sldNum" sz="quarter" idx="12"/>
          </p:nvPr>
        </p:nvSpPr>
        <p:spPr/>
        <p:txBody>
          <a:bodyPr/>
          <a:lstStyle/>
          <a:p>
            <a:fld id="{D602F45C-2B69-4F0F-ADF4-1D4CECE2C731}" type="slidenum">
              <a:rPr lang="es-ES" smtClean="0"/>
              <a:t>60</a:t>
            </a:fld>
            <a:endParaRPr lang="es-ES"/>
          </a:p>
        </p:txBody>
      </p:sp>
      <p:sp>
        <p:nvSpPr>
          <p:cNvPr id="7" name="Rectángulo 6">
            <a:extLst>
              <a:ext uri="{FF2B5EF4-FFF2-40B4-BE49-F238E27FC236}">
                <a16:creationId xmlns:a16="http://schemas.microsoft.com/office/drawing/2014/main" id="{053A39E7-8E2E-4010-A5D8-80299D0F00FF}"/>
              </a:ext>
            </a:extLst>
          </p:cNvPr>
          <p:cNvSpPr/>
          <p:nvPr/>
        </p:nvSpPr>
        <p:spPr>
          <a:xfrm>
            <a:off x="1341120" y="1226571"/>
            <a:ext cx="10031930" cy="5632311"/>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(_</a:t>
            </a:r>
            <a:r>
              <a:rPr lang="es-ES" dirty="0" err="1">
                <a:solidFill>
                  <a:srgbClr val="000000"/>
                </a:solidFill>
                <a:latin typeface="Consolas" panose="020B0609020204030204" pitchFamily="49" charset="0"/>
              </a:rPr>
              <a:t>character.GetDescription</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switch</a:t>
            </a:r>
            <a:r>
              <a:rPr lang="es-ES" dirty="0">
                <a:solidFill>
                  <a:srgbClr val="000000"/>
                </a:solidFill>
                <a:latin typeface="Consolas" panose="020B0609020204030204" pitchFamily="49" charset="0"/>
              </a:rPr>
              <a:t> (_</a:t>
            </a:r>
            <a:r>
              <a:rPr lang="es-ES" dirty="0" err="1">
                <a:solidFill>
                  <a:srgbClr val="000000"/>
                </a:solidFill>
                <a:latin typeface="Consolas" panose="020B0609020204030204" pitchFamily="49" charset="0"/>
              </a:rPr>
              <a:t>character.race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Character.CharacterRace.human</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(25);</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Character.CharacterRace.dwarf</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MultiAttack</a:t>
            </a:r>
            <a:r>
              <a:rPr lang="es-ES" dirty="0">
                <a:solidFill>
                  <a:srgbClr val="000000"/>
                </a:solidFill>
                <a:latin typeface="Consolas" panose="020B0609020204030204" pitchFamily="49" charset="0"/>
              </a:rPr>
              <a:t>(10, 4);</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Character.CharacterRace.elf</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SetInvulneravility</a:t>
            </a:r>
            <a:r>
              <a:rPr lang="es-ES" dirty="0">
                <a:solidFill>
                  <a:srgbClr val="000000"/>
                </a:solidFill>
                <a:latin typeface="Consolas" panose="020B0609020204030204" pitchFamily="49" charset="0"/>
              </a:rPr>
              <a:t>(</a:t>
            </a:r>
            <a:r>
              <a:rPr lang="es-ES" dirty="0">
                <a:solidFill>
                  <a:srgbClr val="0000FF"/>
                </a:solidFill>
                <a:latin typeface="Consolas" panose="020B0609020204030204" pitchFamily="49" charset="0"/>
              </a:rPr>
              <a:t>true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(25);</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GetHealthRatio</a:t>
            </a:r>
            <a:r>
              <a:rPr lang="es-ES" dirty="0">
                <a:solidFill>
                  <a:srgbClr val="000000"/>
                </a:solidFill>
                <a:latin typeface="Consolas" panose="020B0609020204030204" pitchFamily="49" charset="0"/>
              </a:rPr>
              <a:t>() + </a:t>
            </a:r>
            <a:r>
              <a:rPr lang="es-ES" dirty="0">
                <a:solidFill>
                  <a:srgbClr val="A31515"/>
                </a:solidFill>
                <a:latin typeface="Consolas" panose="020B0609020204030204" pitchFamily="49" charset="0"/>
              </a:rPr>
              <a:t>"%"</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78067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C50F4-A734-46C7-A4C2-1012519883AF}"/>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22C3DA-5263-4541-8F05-BFCE7EE5628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66511F1-DFF3-4B0B-90B5-C811610EDA1A}"/>
              </a:ext>
            </a:extLst>
          </p:cNvPr>
          <p:cNvSpPr>
            <a:spLocks noGrp="1"/>
          </p:cNvSpPr>
          <p:nvPr>
            <p:ph type="dt" sz="half" idx="10"/>
          </p:nvPr>
        </p:nvSpPr>
        <p:spPr/>
        <p:txBody>
          <a:bodyPr/>
          <a:lstStyle/>
          <a:p>
            <a:fld id="{5806B654-CE72-4055-8BAD-2631A488471B}" type="datetime1">
              <a:rPr lang="es-ES" smtClean="0"/>
              <a:t>10/02/2020</a:t>
            </a:fld>
            <a:endParaRPr lang="es-ES"/>
          </a:p>
        </p:txBody>
      </p:sp>
      <p:sp>
        <p:nvSpPr>
          <p:cNvPr id="6" name="Marcador de número de diapositiva 5">
            <a:extLst>
              <a:ext uri="{FF2B5EF4-FFF2-40B4-BE49-F238E27FC236}">
                <a16:creationId xmlns:a16="http://schemas.microsoft.com/office/drawing/2014/main" id="{2A207B9C-CBEF-48AD-8BC0-F1EF81C28708}"/>
              </a:ext>
            </a:extLst>
          </p:cNvPr>
          <p:cNvSpPr>
            <a:spLocks noGrp="1"/>
          </p:cNvSpPr>
          <p:nvPr>
            <p:ph type="sldNum" sz="quarter" idx="12"/>
          </p:nvPr>
        </p:nvSpPr>
        <p:spPr/>
        <p:txBody>
          <a:bodyPr/>
          <a:lstStyle/>
          <a:p>
            <a:fld id="{D602F45C-2B69-4F0F-ADF4-1D4CECE2C731}" type="slidenum">
              <a:rPr lang="es-ES" smtClean="0"/>
              <a:t>61</a:t>
            </a:fld>
            <a:endParaRPr lang="es-ES"/>
          </a:p>
        </p:txBody>
      </p:sp>
      <p:sp>
        <p:nvSpPr>
          <p:cNvPr id="7" name="Rectángulo 6">
            <a:extLst>
              <a:ext uri="{FF2B5EF4-FFF2-40B4-BE49-F238E27FC236}">
                <a16:creationId xmlns:a16="http://schemas.microsoft.com/office/drawing/2014/main" id="{053A39E7-8E2E-4010-A5D8-80299D0F00FF}"/>
              </a:ext>
            </a:extLst>
          </p:cNvPr>
          <p:cNvSpPr/>
          <p:nvPr/>
        </p:nvSpPr>
        <p:spPr>
          <a:xfrm>
            <a:off x="1341120" y="1226571"/>
            <a:ext cx="10031930" cy="4524315"/>
          </a:xfrm>
          <a:prstGeom prst="rect">
            <a:avLst/>
          </a:prstGeom>
        </p:spPr>
        <p:txBody>
          <a:bodyPr wrap="square">
            <a:spAutoFit/>
          </a:bodyPr>
          <a:lstStyle/>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SetInvulneravility</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enable)</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enable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 Método para recibir daño y reducir la salud; incorporamos además el escudo que reduce el daño entrante; hay que contemplar el caso en el que el escudo supera al daño, en tal caso el daño se queda en 0 */</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a:t>
            </a:r>
            <a:r>
              <a:rPr lang="es-ES" dirty="0" err="1">
                <a:solidFill>
                  <a:srgbClr val="A31515"/>
                </a:solidFill>
                <a:latin typeface="Consolas" panose="020B0609020204030204" pitchFamily="49" charset="0"/>
              </a:rPr>
              <a:t>Is</a:t>
            </a:r>
            <a:r>
              <a:rPr lang="es-ES" dirty="0">
                <a:solidFill>
                  <a:srgbClr val="A31515"/>
                </a:solidFill>
                <a:latin typeface="Consolas" panose="020B0609020204030204" pitchFamily="49" charset="0"/>
              </a:rPr>
              <a:t> invulnerable"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p:txBody>
      </p:sp>
    </p:spTree>
    <p:extLst>
      <p:ext uri="{BB962C8B-B14F-4D97-AF65-F5344CB8AC3E}">
        <p14:creationId xmlns:p14="http://schemas.microsoft.com/office/powerpoint/2010/main" val="353530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4C50F4-A734-46C7-A4C2-1012519883AF}"/>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9222C3DA-5263-4541-8F05-BFCE7EE56285}"/>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66511F1-DFF3-4B0B-90B5-C811610EDA1A}"/>
              </a:ext>
            </a:extLst>
          </p:cNvPr>
          <p:cNvSpPr>
            <a:spLocks noGrp="1"/>
          </p:cNvSpPr>
          <p:nvPr>
            <p:ph type="dt" sz="half" idx="10"/>
          </p:nvPr>
        </p:nvSpPr>
        <p:spPr/>
        <p:txBody>
          <a:bodyPr/>
          <a:lstStyle/>
          <a:p>
            <a:fld id="{20FD8EC3-6DF5-44BD-8147-2598145ACCA5}" type="datetime1">
              <a:rPr lang="es-ES" smtClean="0"/>
              <a:t>10/02/2020</a:t>
            </a:fld>
            <a:endParaRPr lang="es-ES"/>
          </a:p>
        </p:txBody>
      </p:sp>
      <p:sp>
        <p:nvSpPr>
          <p:cNvPr id="6" name="Marcador de número de diapositiva 5">
            <a:extLst>
              <a:ext uri="{FF2B5EF4-FFF2-40B4-BE49-F238E27FC236}">
                <a16:creationId xmlns:a16="http://schemas.microsoft.com/office/drawing/2014/main" id="{2A207B9C-CBEF-48AD-8BC0-F1EF81C28708}"/>
              </a:ext>
            </a:extLst>
          </p:cNvPr>
          <p:cNvSpPr>
            <a:spLocks noGrp="1"/>
          </p:cNvSpPr>
          <p:nvPr>
            <p:ph type="sldNum" sz="quarter" idx="12"/>
          </p:nvPr>
        </p:nvSpPr>
        <p:spPr/>
        <p:txBody>
          <a:bodyPr/>
          <a:lstStyle/>
          <a:p>
            <a:fld id="{D602F45C-2B69-4F0F-ADF4-1D4CECE2C731}" type="slidenum">
              <a:rPr lang="es-ES" smtClean="0"/>
              <a:t>62</a:t>
            </a:fld>
            <a:endParaRPr lang="es-ES"/>
          </a:p>
        </p:txBody>
      </p:sp>
      <p:sp>
        <p:nvSpPr>
          <p:cNvPr id="7" name="Rectángulo 6">
            <a:extLst>
              <a:ext uri="{FF2B5EF4-FFF2-40B4-BE49-F238E27FC236}">
                <a16:creationId xmlns:a16="http://schemas.microsoft.com/office/drawing/2014/main" id="{053A39E7-8E2E-4010-A5D8-80299D0F00FF}"/>
              </a:ext>
            </a:extLst>
          </p:cNvPr>
          <p:cNvSpPr/>
          <p:nvPr/>
        </p:nvSpPr>
        <p:spPr>
          <a:xfrm>
            <a:off x="1341120" y="1226571"/>
            <a:ext cx="10031930" cy="5355312"/>
          </a:xfrm>
          <a:prstGeom prst="rect">
            <a:avLst/>
          </a:prstGeom>
        </p:spPr>
        <p:txBody>
          <a:bodyPr wrap="square">
            <a:spAutoFit/>
          </a:bodyPr>
          <a:lstStyle/>
          <a:p>
            <a:r>
              <a:rPr lang="es-ES" dirty="0" err="1">
                <a:solidFill>
                  <a:srgbClr val="0000FF"/>
                </a:solidFill>
                <a:latin typeface="Consolas" panose="020B0609020204030204" pitchFamily="49" charset="0"/>
              </a:rPr>
              <a:t>else</a:t>
            </a:r>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Debug.Log</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"Character attacked "</a:t>
            </a:r>
            <a:r>
              <a:rPr lang="en-US" dirty="0">
                <a:solidFill>
                  <a:srgbClr val="000000"/>
                </a:solidFill>
                <a:latin typeface="Consolas" panose="020B0609020204030204" pitchFamily="49" charset="0"/>
              </a:rPr>
              <a:t> + damage);</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MultiAttack</a:t>
            </a:r>
            <a:r>
              <a:rPr lang="es-ES" dirty="0">
                <a:solidFill>
                  <a:srgbClr val="000000"/>
                </a:solidFill>
                <a:latin typeface="Consolas" panose="020B0609020204030204" pitchFamily="49" charset="0"/>
              </a:rPr>
              <a:t>(</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numAttacks</a:t>
            </a:r>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for</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i = 0; i &lt; </a:t>
            </a:r>
            <a:r>
              <a:rPr lang="es-ES" dirty="0" err="1">
                <a:solidFill>
                  <a:srgbClr val="000000"/>
                </a:solidFill>
                <a:latin typeface="Consolas" panose="020B0609020204030204" pitchFamily="49" charset="0"/>
              </a:rPr>
              <a:t>numAttacks</a:t>
            </a:r>
            <a:r>
              <a:rPr lang="es-ES" dirty="0">
                <a:solidFill>
                  <a:srgbClr val="000000"/>
                </a:solidFill>
                <a:latin typeface="Consolas" panose="020B0609020204030204" pitchFamily="49" charset="0"/>
              </a:rPr>
              <a:t>; i++)</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float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GetHealthRatio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)health / </a:t>
            </a:r>
            <a:r>
              <a:rPr lang="en-US" dirty="0" err="1">
                <a:solidFill>
                  <a:srgbClr val="000000"/>
                </a:solidFill>
                <a:latin typeface="Consolas" panose="020B0609020204030204" pitchFamily="49" charset="0"/>
              </a:rPr>
              <a:t>initialHealth</a:t>
            </a:r>
            <a:r>
              <a:rPr lang="en-US" dirty="0">
                <a:solidFill>
                  <a:srgbClr val="000000"/>
                </a:solidFill>
                <a:latin typeface="Consolas" panose="020B0609020204030204" pitchFamily="49" charset="0"/>
              </a:rPr>
              <a:t>) * 100;</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66737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9AE1AB-63D7-4A00-922F-7436058C2D06}"/>
              </a:ext>
            </a:extLst>
          </p:cNvPr>
          <p:cNvSpPr>
            <a:spLocks noGrp="1"/>
          </p:cNvSpPr>
          <p:nvPr>
            <p:ph type="title"/>
          </p:nvPr>
        </p:nvSpPr>
        <p:spPr/>
        <p:txBody>
          <a:bodyPr/>
          <a:lstStyle/>
          <a:p>
            <a:r>
              <a:rPr lang="es-ES" dirty="0"/>
              <a:t>4. Componentes (scripts) en Unity</a:t>
            </a:r>
          </a:p>
        </p:txBody>
      </p:sp>
      <p:sp>
        <p:nvSpPr>
          <p:cNvPr id="3" name="Marcador de contenido 2">
            <a:extLst>
              <a:ext uri="{FF2B5EF4-FFF2-40B4-BE49-F238E27FC236}">
                <a16:creationId xmlns:a16="http://schemas.microsoft.com/office/drawing/2014/main" id="{DBE5299B-3BB2-4024-83D7-B4C9DBC9F425}"/>
              </a:ext>
            </a:extLst>
          </p:cNvPr>
          <p:cNvSpPr>
            <a:spLocks noGrp="1"/>
          </p:cNvSpPr>
          <p:nvPr>
            <p:ph idx="1"/>
          </p:nvPr>
        </p:nvSpPr>
        <p:spPr/>
        <p:txBody>
          <a:bodyPr/>
          <a:lstStyle/>
          <a:p>
            <a:pPr algn="just"/>
            <a:r>
              <a:rPr lang="es-ES" dirty="0"/>
              <a:t>Se van a incluir nuevas funcionalidades</a:t>
            </a:r>
          </a:p>
          <a:p>
            <a:pPr lvl="1" algn="just"/>
            <a:r>
              <a:rPr lang="es-ES" dirty="0"/>
              <a:t>Un método para recuperar salud hasta una salud máxima</a:t>
            </a:r>
          </a:p>
          <a:p>
            <a:pPr lvl="1" algn="just"/>
            <a:r>
              <a:rPr lang="es-ES" dirty="0"/>
              <a:t>La raza determina la salud inicial del personaje</a:t>
            </a:r>
          </a:p>
          <a:p>
            <a:pPr lvl="1" algn="just"/>
            <a:r>
              <a:rPr lang="es-ES" dirty="0"/>
              <a:t>Incluir un valor de escudo al personaje que reduce el daño entrante</a:t>
            </a:r>
          </a:p>
        </p:txBody>
      </p:sp>
      <p:sp>
        <p:nvSpPr>
          <p:cNvPr id="4" name="Marcador de pie de página 3">
            <a:extLst>
              <a:ext uri="{FF2B5EF4-FFF2-40B4-BE49-F238E27FC236}">
                <a16:creationId xmlns:a16="http://schemas.microsoft.com/office/drawing/2014/main" id="{616BEC70-83D6-49C5-9DB7-74DA7A7A68A1}"/>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578B7852-9771-4AAC-9C74-3927ACDC59E8}"/>
              </a:ext>
            </a:extLst>
          </p:cNvPr>
          <p:cNvSpPr>
            <a:spLocks noGrp="1"/>
          </p:cNvSpPr>
          <p:nvPr>
            <p:ph type="dt" sz="half" idx="10"/>
          </p:nvPr>
        </p:nvSpPr>
        <p:spPr/>
        <p:txBody>
          <a:bodyPr/>
          <a:lstStyle/>
          <a:p>
            <a:fld id="{2659DBFC-BC4A-44E3-977A-F888CD9D97F0}" type="datetime1">
              <a:rPr lang="es-ES" smtClean="0"/>
              <a:t>10/02/2020</a:t>
            </a:fld>
            <a:endParaRPr lang="es-ES"/>
          </a:p>
        </p:txBody>
      </p:sp>
      <p:sp>
        <p:nvSpPr>
          <p:cNvPr id="6" name="Marcador de número de diapositiva 5">
            <a:extLst>
              <a:ext uri="{FF2B5EF4-FFF2-40B4-BE49-F238E27FC236}">
                <a16:creationId xmlns:a16="http://schemas.microsoft.com/office/drawing/2014/main" id="{BF6F6225-B94E-426C-B3E2-1E141F5617D1}"/>
              </a:ext>
            </a:extLst>
          </p:cNvPr>
          <p:cNvSpPr>
            <a:spLocks noGrp="1"/>
          </p:cNvSpPr>
          <p:nvPr>
            <p:ph type="sldNum" sz="quarter" idx="12"/>
          </p:nvPr>
        </p:nvSpPr>
        <p:spPr/>
        <p:txBody>
          <a:bodyPr/>
          <a:lstStyle/>
          <a:p>
            <a:fld id="{D602F45C-2B69-4F0F-ADF4-1D4CECE2C731}" type="slidenum">
              <a:rPr lang="es-ES" smtClean="0"/>
              <a:t>63</a:t>
            </a:fld>
            <a:endParaRPr lang="es-ES"/>
          </a:p>
        </p:txBody>
      </p:sp>
    </p:spTree>
    <p:extLst>
      <p:ext uri="{BB962C8B-B14F-4D97-AF65-F5344CB8AC3E}">
        <p14:creationId xmlns:p14="http://schemas.microsoft.com/office/powerpoint/2010/main" val="2179855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001295-3DDC-44D9-A19E-51B48E04BE58}"/>
              </a:ext>
            </a:extLst>
          </p:cNvPr>
          <p:cNvSpPr>
            <a:spLocks noGrp="1"/>
          </p:cNvSpPr>
          <p:nvPr>
            <p:ph type="title"/>
          </p:nvPr>
        </p:nvSpPr>
        <p:spPr/>
        <p:txBody>
          <a:bodyPr/>
          <a:lstStyle/>
          <a:p>
            <a:r>
              <a:rPr lang="es-ES" dirty="0"/>
              <a:t>4. Componentes (scripts) en Unity</a:t>
            </a:r>
          </a:p>
        </p:txBody>
      </p:sp>
      <p:sp>
        <p:nvSpPr>
          <p:cNvPr id="3" name="Marcador de contenido 2">
            <a:extLst>
              <a:ext uri="{FF2B5EF4-FFF2-40B4-BE49-F238E27FC236}">
                <a16:creationId xmlns:a16="http://schemas.microsoft.com/office/drawing/2014/main" id="{7D295992-D814-434E-A5CB-0FF26CFC268F}"/>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94FF95FF-5A45-4A77-BD93-4ECE1CE650B8}"/>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2CB3D813-CC43-4692-B49C-BC41F77CF032}"/>
              </a:ext>
            </a:extLst>
          </p:cNvPr>
          <p:cNvSpPr>
            <a:spLocks noGrp="1"/>
          </p:cNvSpPr>
          <p:nvPr>
            <p:ph type="dt" sz="half" idx="10"/>
          </p:nvPr>
        </p:nvSpPr>
        <p:spPr/>
        <p:txBody>
          <a:bodyPr/>
          <a:lstStyle/>
          <a:p>
            <a:fld id="{69048234-A3D5-4013-9114-DCDC54E7B00D}" type="datetime1">
              <a:rPr lang="es-ES" smtClean="0"/>
              <a:t>10/02/2020</a:t>
            </a:fld>
            <a:endParaRPr lang="es-ES"/>
          </a:p>
        </p:txBody>
      </p:sp>
      <p:sp>
        <p:nvSpPr>
          <p:cNvPr id="6" name="Marcador de número de diapositiva 5">
            <a:extLst>
              <a:ext uri="{FF2B5EF4-FFF2-40B4-BE49-F238E27FC236}">
                <a16:creationId xmlns:a16="http://schemas.microsoft.com/office/drawing/2014/main" id="{12E74CC7-C5E0-4D33-8E8B-A952255123D6}"/>
              </a:ext>
            </a:extLst>
          </p:cNvPr>
          <p:cNvSpPr>
            <a:spLocks noGrp="1"/>
          </p:cNvSpPr>
          <p:nvPr>
            <p:ph type="sldNum" sz="quarter" idx="12"/>
          </p:nvPr>
        </p:nvSpPr>
        <p:spPr/>
        <p:txBody>
          <a:bodyPr/>
          <a:lstStyle/>
          <a:p>
            <a:fld id="{D602F45C-2B69-4F0F-ADF4-1D4CECE2C731}" type="slidenum">
              <a:rPr lang="es-ES" smtClean="0"/>
              <a:t>64</a:t>
            </a:fld>
            <a:endParaRPr lang="es-ES"/>
          </a:p>
        </p:txBody>
      </p:sp>
      <p:pic>
        <p:nvPicPr>
          <p:cNvPr id="7" name="Imagen 6">
            <a:extLst>
              <a:ext uri="{FF2B5EF4-FFF2-40B4-BE49-F238E27FC236}">
                <a16:creationId xmlns:a16="http://schemas.microsoft.com/office/drawing/2014/main" id="{0D14CE64-88D4-480F-B623-3C8631215566}"/>
              </a:ext>
            </a:extLst>
          </p:cNvPr>
          <p:cNvPicPr>
            <a:picLocks noChangeAspect="1"/>
          </p:cNvPicPr>
          <p:nvPr/>
        </p:nvPicPr>
        <p:blipFill rotWithShape="1">
          <a:blip r:embed="rId2"/>
          <a:srcRect l="17573" t="16326" r="17572" b="17823"/>
          <a:stretch/>
        </p:blipFill>
        <p:spPr>
          <a:xfrm>
            <a:off x="2142478" y="1119673"/>
            <a:ext cx="7907044" cy="4516018"/>
          </a:xfrm>
          <a:prstGeom prst="rect">
            <a:avLst/>
          </a:prstGeom>
        </p:spPr>
      </p:pic>
    </p:spTree>
    <p:extLst>
      <p:ext uri="{BB962C8B-B14F-4D97-AF65-F5344CB8AC3E}">
        <p14:creationId xmlns:p14="http://schemas.microsoft.com/office/powerpoint/2010/main" val="58513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p:txBody>
          <a:bodyPr/>
          <a:lstStyle/>
          <a:p>
            <a:r>
              <a:rPr lang="es-ES" dirty="0"/>
              <a:t>4. Componentes (scripts) en Unity</a:t>
            </a:r>
          </a:p>
        </p:txBody>
      </p:sp>
      <p:sp>
        <p:nvSpPr>
          <p:cNvPr id="3" name="Marcador de contenido 2">
            <a:extLst>
              <a:ext uri="{FF2B5EF4-FFF2-40B4-BE49-F238E27FC236}">
                <a16:creationId xmlns:a16="http://schemas.microsoft.com/office/drawing/2014/main" id="{5D3E5B96-8F2A-44CB-80AD-6E9E385DD98E}"/>
              </a:ext>
            </a:extLst>
          </p:cNvPr>
          <p:cNvSpPr>
            <a:spLocks noGrp="1"/>
          </p:cNvSpPr>
          <p:nvPr>
            <p:ph idx="1"/>
          </p:nvPr>
        </p:nvSpPr>
        <p:spPr/>
        <p:txBody>
          <a:bodyPr/>
          <a:lstStyle/>
          <a:p>
            <a:r>
              <a:rPr lang="es-ES" dirty="0"/>
              <a:t>Mismos scripts y componente que en ejemplo 4</a:t>
            </a:r>
          </a:p>
          <a:p>
            <a:r>
              <a:rPr lang="es-ES" dirty="0"/>
              <a:t>El script </a:t>
            </a:r>
            <a:r>
              <a:rPr lang="es-ES" dirty="0" err="1"/>
              <a:t>Chararter</a:t>
            </a:r>
            <a:r>
              <a:rPr lang="es-ES" dirty="0"/>
              <a:t> es el mismo que en el anterior ejemplo</a:t>
            </a:r>
          </a:p>
          <a:p>
            <a:endParaRPr lang="es-ES" dirty="0"/>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E7CD5F26-4726-4306-9189-80A7D00B460E}"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65</a:t>
            </a:fld>
            <a:endParaRPr lang="es-ES"/>
          </a:p>
        </p:txBody>
      </p:sp>
    </p:spTree>
    <p:extLst>
      <p:ext uri="{BB962C8B-B14F-4D97-AF65-F5344CB8AC3E}">
        <p14:creationId xmlns:p14="http://schemas.microsoft.com/office/powerpoint/2010/main" val="3118364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DFCA7DA5-0964-42A5-874E-3580AAD0B876}"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66</a:t>
            </a:fld>
            <a:endParaRPr lang="es-ES"/>
          </a:p>
        </p:txBody>
      </p:sp>
      <p:sp>
        <p:nvSpPr>
          <p:cNvPr id="8" name="Rectángulo 7">
            <a:extLst>
              <a:ext uri="{FF2B5EF4-FFF2-40B4-BE49-F238E27FC236}">
                <a16:creationId xmlns:a16="http://schemas.microsoft.com/office/drawing/2014/main" id="{B1BB0931-3907-48DB-BD90-9E7153B872E2}"/>
              </a:ext>
            </a:extLst>
          </p:cNvPr>
          <p:cNvSpPr/>
          <p:nvPr/>
        </p:nvSpPr>
        <p:spPr>
          <a:xfrm>
            <a:off x="1182811" y="1031966"/>
            <a:ext cx="9373221" cy="5632311"/>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err="1">
                <a:solidFill>
                  <a:srgbClr val="2B91AF"/>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shield</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bool</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private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Awake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GetComponent</a:t>
            </a:r>
            <a:r>
              <a:rPr lang="es-ES" dirty="0">
                <a:solidFill>
                  <a:srgbClr val="000000"/>
                </a:solidFill>
                <a:latin typeface="Consolas" panose="020B0609020204030204" pitchFamily="49" charset="0"/>
              </a:rPr>
              <a:t>&lt;</a:t>
            </a:r>
            <a:r>
              <a:rPr lang="es-ES" dirty="0" err="1">
                <a:solidFill>
                  <a:srgbClr val="000000"/>
                </a:solidFill>
                <a:latin typeface="Consolas" panose="020B0609020204030204" pitchFamily="49" charset="0"/>
              </a:rPr>
              <a:t>Character</a:t>
            </a:r>
            <a:r>
              <a:rPr lang="es-ES" dirty="0">
                <a:solidFill>
                  <a:srgbClr val="000000"/>
                </a:solidFill>
                <a:latin typeface="Consolas" panose="020B0609020204030204" pitchFamily="49" charset="0"/>
              </a:rPr>
              <a:t>&gt;();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p:txBody>
      </p:sp>
      <p:sp>
        <p:nvSpPr>
          <p:cNvPr id="9" name="Rectángulo 8">
            <a:extLst>
              <a:ext uri="{FF2B5EF4-FFF2-40B4-BE49-F238E27FC236}">
                <a16:creationId xmlns:a16="http://schemas.microsoft.com/office/drawing/2014/main" id="{9B547713-235D-4370-A608-B3C472550AB6}"/>
              </a:ext>
            </a:extLst>
          </p:cNvPr>
          <p:cNvSpPr/>
          <p:nvPr/>
        </p:nvSpPr>
        <p:spPr>
          <a:xfrm>
            <a:off x="7748239" y="122657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Escudo</a:t>
            </a:r>
          </a:p>
        </p:txBody>
      </p:sp>
      <p:cxnSp>
        <p:nvCxnSpPr>
          <p:cNvPr id="10" name="Conector recto de flecha 9">
            <a:extLst>
              <a:ext uri="{FF2B5EF4-FFF2-40B4-BE49-F238E27FC236}">
                <a16:creationId xmlns:a16="http://schemas.microsoft.com/office/drawing/2014/main" id="{7A927BF2-3DA2-4231-8052-BDDCCD31255B}"/>
              </a:ext>
            </a:extLst>
          </p:cNvPr>
          <p:cNvCxnSpPr>
            <a:cxnSpLocks/>
          </p:cNvCxnSpPr>
          <p:nvPr/>
        </p:nvCxnSpPr>
        <p:spPr>
          <a:xfrm flipH="1">
            <a:off x="4329404" y="1845412"/>
            <a:ext cx="5673596" cy="158358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11292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3DED1B75-8C11-486B-84CE-39A86995C6C0}"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67</a:t>
            </a:fld>
            <a:endParaRPr lang="es-ES"/>
          </a:p>
        </p:txBody>
      </p:sp>
      <p:sp>
        <p:nvSpPr>
          <p:cNvPr id="8" name="Rectángulo 7">
            <a:extLst>
              <a:ext uri="{FF2B5EF4-FFF2-40B4-BE49-F238E27FC236}">
                <a16:creationId xmlns:a16="http://schemas.microsoft.com/office/drawing/2014/main" id="{B1BB0931-3907-48DB-BD90-9E7153B872E2}"/>
              </a:ext>
            </a:extLst>
          </p:cNvPr>
          <p:cNvSpPr/>
          <p:nvPr/>
        </p:nvSpPr>
        <p:spPr>
          <a:xfrm>
            <a:off x="1182811" y="1031966"/>
            <a:ext cx="9373221" cy="5355312"/>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a:solidFill>
                  <a:srgbClr val="008000"/>
                </a:solidFill>
                <a:latin typeface="Consolas" panose="020B0609020204030204" pitchFamily="49" charset="0"/>
              </a:rPr>
              <a:t>// Use </a:t>
            </a:r>
            <a:r>
              <a:rPr lang="es-ES" dirty="0" err="1">
                <a:solidFill>
                  <a:srgbClr val="008000"/>
                </a:solidFill>
                <a:latin typeface="Consolas" panose="020B0609020204030204" pitchFamily="49" charset="0"/>
              </a:rPr>
              <a:t>this</a:t>
            </a:r>
            <a:r>
              <a:rPr lang="es-ES" dirty="0">
                <a:solidFill>
                  <a:srgbClr val="008000"/>
                </a:solidFill>
                <a:latin typeface="Consolas" panose="020B0609020204030204" pitchFamily="49" charset="0"/>
              </a:rPr>
              <a:t> </a:t>
            </a:r>
            <a:r>
              <a:rPr lang="es-ES" dirty="0" err="1">
                <a:solidFill>
                  <a:srgbClr val="008000"/>
                </a:solidFill>
                <a:latin typeface="Consolas" panose="020B0609020204030204" pitchFamily="49" charset="0"/>
              </a:rPr>
              <a:t>for</a:t>
            </a:r>
            <a:r>
              <a:rPr lang="es-ES" dirty="0">
                <a:solidFill>
                  <a:srgbClr val="008000"/>
                </a:solidFill>
                <a:latin typeface="Consolas" panose="020B0609020204030204" pitchFamily="49" charset="0"/>
              </a:rPr>
              <a:t> </a:t>
            </a:r>
            <a:r>
              <a:rPr lang="es-ES" dirty="0" err="1">
                <a:solidFill>
                  <a:srgbClr val="008000"/>
                </a:solidFill>
                <a:latin typeface="Consolas" panose="020B0609020204030204" pitchFamily="49" charset="0"/>
              </a:rPr>
              <a:t>initialization</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character.GetDescription</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switch</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character.race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Character.CharacterRace.human</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100;</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Character.CharacterRace.dwarf</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150;</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case</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Character.CharacterRace.elf</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75;</a:t>
            </a:r>
          </a:p>
          <a:p>
            <a:r>
              <a:rPr lang="es-ES" dirty="0">
                <a:solidFill>
                  <a:srgbClr val="000000"/>
                </a:solidFill>
                <a:latin typeface="Consolas" panose="020B0609020204030204" pitchFamily="49" charset="0"/>
              </a:rPr>
              <a:t>                </a:t>
            </a:r>
            <a:r>
              <a:rPr lang="es-ES" dirty="0">
                <a:solidFill>
                  <a:srgbClr val="0000FF"/>
                </a:solidFill>
                <a:latin typeface="Consolas" panose="020B0609020204030204" pitchFamily="49" charset="0"/>
              </a:rPr>
              <a:t>break</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p:txBody>
      </p:sp>
      <p:sp>
        <p:nvSpPr>
          <p:cNvPr id="7" name="Rectángulo 6">
            <a:extLst>
              <a:ext uri="{FF2B5EF4-FFF2-40B4-BE49-F238E27FC236}">
                <a16:creationId xmlns:a16="http://schemas.microsoft.com/office/drawing/2014/main" id="{DAF16E8F-C68A-422D-BED0-86FC262E2D3D}"/>
              </a:ext>
            </a:extLst>
          </p:cNvPr>
          <p:cNvSpPr/>
          <p:nvPr/>
        </p:nvSpPr>
        <p:spPr>
          <a:xfrm>
            <a:off x="7748239" y="122657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Vida según el tipo</a:t>
            </a:r>
          </a:p>
        </p:txBody>
      </p:sp>
      <p:cxnSp>
        <p:nvCxnSpPr>
          <p:cNvPr id="9" name="Conector recto de flecha 8">
            <a:extLst>
              <a:ext uri="{FF2B5EF4-FFF2-40B4-BE49-F238E27FC236}">
                <a16:creationId xmlns:a16="http://schemas.microsoft.com/office/drawing/2014/main" id="{9FBA6FC1-626F-4C0E-8D35-358D0D6A5226}"/>
              </a:ext>
            </a:extLst>
          </p:cNvPr>
          <p:cNvCxnSpPr>
            <a:cxnSpLocks/>
          </p:cNvCxnSpPr>
          <p:nvPr/>
        </p:nvCxnSpPr>
        <p:spPr>
          <a:xfrm flipH="1">
            <a:off x="6689558" y="1845412"/>
            <a:ext cx="3313442" cy="291909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385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D5B8492C-7535-4E16-88BD-E8FDE6C8A007}"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68</a:t>
            </a:fld>
            <a:endParaRPr lang="es-ES"/>
          </a:p>
        </p:txBody>
      </p:sp>
      <p:sp>
        <p:nvSpPr>
          <p:cNvPr id="8" name="Rectángulo 7">
            <a:extLst>
              <a:ext uri="{FF2B5EF4-FFF2-40B4-BE49-F238E27FC236}">
                <a16:creationId xmlns:a16="http://schemas.microsoft.com/office/drawing/2014/main" id="{B1BB0931-3907-48DB-BD90-9E7153B872E2}"/>
              </a:ext>
            </a:extLst>
          </p:cNvPr>
          <p:cNvSpPr/>
          <p:nvPr/>
        </p:nvSpPr>
        <p:spPr>
          <a:xfrm>
            <a:off x="1182811" y="1031966"/>
            <a:ext cx="9373221" cy="5078313"/>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(25);</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RecoverHealth</a:t>
            </a:r>
            <a:r>
              <a:rPr lang="es-ES" dirty="0">
                <a:solidFill>
                  <a:srgbClr val="000000"/>
                </a:solidFill>
                <a:latin typeface="Consolas" panose="020B0609020204030204" pitchFamily="49" charset="0"/>
              </a:rPr>
              <a:t>(15);</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GetHealthRatio</a:t>
            </a:r>
            <a:r>
              <a:rPr lang="es-ES" dirty="0">
                <a:solidFill>
                  <a:srgbClr val="000000"/>
                </a:solidFill>
                <a:latin typeface="Consolas" panose="020B0609020204030204" pitchFamily="49" charset="0"/>
              </a:rPr>
              <a:t>() + </a:t>
            </a:r>
            <a:r>
              <a:rPr lang="es-ES" dirty="0">
                <a:solidFill>
                  <a:srgbClr val="A31515"/>
                </a:solidFill>
                <a:latin typeface="Consolas" panose="020B0609020204030204" pitchFamily="49" charset="0"/>
              </a:rPr>
              <a: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SetInvulnerability</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bool</a:t>
            </a:r>
            <a:r>
              <a:rPr lang="en-US" dirty="0">
                <a:solidFill>
                  <a:srgbClr val="000000"/>
                </a:solidFill>
                <a:latin typeface="Consolas" panose="020B0609020204030204" pitchFamily="49" charset="0"/>
              </a:rPr>
              <a:t> enable)</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enable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invulnerability</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a:solidFill>
                  <a:srgbClr val="A31515"/>
                </a:solidFill>
                <a:latin typeface="Consolas" panose="020B0609020204030204" pitchFamily="49" charset="0"/>
              </a:rPr>
              <a:t>"</a:t>
            </a:r>
            <a:r>
              <a:rPr lang="es-ES" dirty="0" err="1">
                <a:solidFill>
                  <a:srgbClr val="A31515"/>
                </a:solidFill>
                <a:latin typeface="Consolas" panose="020B0609020204030204" pitchFamily="49" charset="0"/>
              </a:rPr>
              <a:t>Is</a:t>
            </a:r>
            <a:r>
              <a:rPr lang="es-ES" dirty="0">
                <a:solidFill>
                  <a:srgbClr val="A31515"/>
                </a:solidFill>
                <a:latin typeface="Consolas" panose="020B0609020204030204" pitchFamily="49" charset="0"/>
              </a:rPr>
              <a:t> invulnerable"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419035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a:xfrm>
            <a:off x="1341120" y="467360"/>
            <a:ext cx="9509760" cy="564606"/>
          </a:xfrm>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C3F9E415-7712-4533-8A65-FE4A56D2FBC9}"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69</a:t>
            </a:fld>
            <a:endParaRPr lang="es-ES"/>
          </a:p>
        </p:txBody>
      </p:sp>
      <p:sp>
        <p:nvSpPr>
          <p:cNvPr id="8" name="Rectángulo 7">
            <a:extLst>
              <a:ext uri="{FF2B5EF4-FFF2-40B4-BE49-F238E27FC236}">
                <a16:creationId xmlns:a16="http://schemas.microsoft.com/office/drawing/2014/main" id="{B1BB0931-3907-48DB-BD90-9E7153B872E2}"/>
              </a:ext>
            </a:extLst>
          </p:cNvPr>
          <p:cNvSpPr/>
          <p:nvPr/>
        </p:nvSpPr>
        <p:spPr>
          <a:xfrm>
            <a:off x="1182811" y="1031966"/>
            <a:ext cx="9373221" cy="5632311"/>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else</a:t>
            </a:r>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shield</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&lt; 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 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Debug.Log</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"Character Attacked"</a:t>
            </a:r>
            <a:r>
              <a:rPr lang="en-US" dirty="0">
                <a:solidFill>
                  <a:srgbClr val="000000"/>
                </a:solidFill>
                <a:latin typeface="Consolas" panose="020B0609020204030204" pitchFamily="49" charset="0"/>
              </a:rPr>
              <a:t> + damage);</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RecoverHealth</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amount)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amount</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if</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&gt;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health</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initialHealth</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p:txBody>
      </p:sp>
      <p:sp>
        <p:nvSpPr>
          <p:cNvPr id="7" name="Rectángulo 6">
            <a:extLst>
              <a:ext uri="{FF2B5EF4-FFF2-40B4-BE49-F238E27FC236}">
                <a16:creationId xmlns:a16="http://schemas.microsoft.com/office/drawing/2014/main" id="{B03F4030-E7DA-4511-838F-530EB3746FEC}"/>
              </a:ext>
            </a:extLst>
          </p:cNvPr>
          <p:cNvSpPr/>
          <p:nvPr/>
        </p:nvSpPr>
        <p:spPr>
          <a:xfrm>
            <a:off x="7748239" y="122657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Método para recuperar la vida</a:t>
            </a:r>
          </a:p>
        </p:txBody>
      </p:sp>
      <p:cxnSp>
        <p:nvCxnSpPr>
          <p:cNvPr id="9" name="Conector recto de flecha 8">
            <a:extLst>
              <a:ext uri="{FF2B5EF4-FFF2-40B4-BE49-F238E27FC236}">
                <a16:creationId xmlns:a16="http://schemas.microsoft.com/office/drawing/2014/main" id="{41E220B1-CA41-406B-8E94-8A11D9F6CF66}"/>
              </a:ext>
            </a:extLst>
          </p:cNvPr>
          <p:cNvCxnSpPr>
            <a:cxnSpLocks/>
          </p:cNvCxnSpPr>
          <p:nvPr/>
        </p:nvCxnSpPr>
        <p:spPr>
          <a:xfrm flipH="1">
            <a:off x="6689558" y="1845412"/>
            <a:ext cx="3313442" cy="291909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0" name="Rectángulo 9">
            <a:extLst>
              <a:ext uri="{FF2B5EF4-FFF2-40B4-BE49-F238E27FC236}">
                <a16:creationId xmlns:a16="http://schemas.microsoft.com/office/drawing/2014/main" id="{8726C33E-6B29-4206-A5FE-26801274AB50}"/>
              </a:ext>
            </a:extLst>
          </p:cNvPr>
          <p:cNvSpPr/>
          <p:nvPr/>
        </p:nvSpPr>
        <p:spPr>
          <a:xfrm>
            <a:off x="5446956" y="104527"/>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Ataque reducido</a:t>
            </a:r>
          </a:p>
        </p:txBody>
      </p:sp>
      <p:cxnSp>
        <p:nvCxnSpPr>
          <p:cNvPr id="11" name="Conector recto de flecha 10">
            <a:extLst>
              <a:ext uri="{FF2B5EF4-FFF2-40B4-BE49-F238E27FC236}">
                <a16:creationId xmlns:a16="http://schemas.microsoft.com/office/drawing/2014/main" id="{5DFAD124-5033-4A84-A598-32EB65DB9874}"/>
              </a:ext>
            </a:extLst>
          </p:cNvPr>
          <p:cNvCxnSpPr>
            <a:cxnSpLocks/>
            <a:stCxn id="10" idx="2"/>
          </p:cNvCxnSpPr>
          <p:nvPr/>
        </p:nvCxnSpPr>
        <p:spPr>
          <a:xfrm flipH="1">
            <a:off x="6074671" y="1382912"/>
            <a:ext cx="522927" cy="36283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24038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C61B5CB4-E00D-417D-BBC9-741BB39E51BF}"/>
              </a:ext>
            </a:extLst>
          </p:cNvPr>
          <p:cNvSpPr>
            <a:spLocks noGrp="1"/>
          </p:cNvSpPr>
          <p:nvPr>
            <p:ph type="title"/>
          </p:nvPr>
        </p:nvSpPr>
        <p:spPr/>
        <p:txBody>
          <a:bodyPr/>
          <a:lstStyle/>
          <a:p>
            <a:r>
              <a:rPr lang="es-ES" dirty="0"/>
              <a:t>1. C#</a:t>
            </a:r>
          </a:p>
        </p:txBody>
      </p:sp>
      <p:sp>
        <p:nvSpPr>
          <p:cNvPr id="9" name="Marcador de contenido 8">
            <a:extLst>
              <a:ext uri="{FF2B5EF4-FFF2-40B4-BE49-F238E27FC236}">
                <a16:creationId xmlns:a16="http://schemas.microsoft.com/office/drawing/2014/main" id="{27745E4E-11D7-44F4-A3BD-3FBE1AEAA24D}"/>
              </a:ext>
            </a:extLst>
          </p:cNvPr>
          <p:cNvSpPr>
            <a:spLocks noGrp="1"/>
          </p:cNvSpPr>
          <p:nvPr>
            <p:ph idx="1"/>
          </p:nvPr>
        </p:nvSpPr>
        <p:spPr/>
        <p:txBody>
          <a:bodyPr>
            <a:normAutofit lnSpcReduction="10000"/>
          </a:bodyPr>
          <a:lstStyle/>
          <a:p>
            <a:r>
              <a:rPr lang="es-ES" dirty="0">
                <a:hlinkClick r:id="rId2"/>
              </a:rPr>
              <a:t>https://docs.microsoft.com/es-es/dotnet/csharp/</a:t>
            </a:r>
            <a:endParaRPr lang="es-ES" dirty="0"/>
          </a:p>
          <a:p>
            <a:r>
              <a:rPr lang="es-ES" dirty="0"/>
              <a:t>Documentación oficial de C#</a:t>
            </a:r>
          </a:p>
          <a:p>
            <a:r>
              <a:rPr lang="es-ES" dirty="0"/>
              <a:t>Para practicar en C#, se puede crear un programa en Visual Studio de la siguiente forma.</a:t>
            </a:r>
          </a:p>
          <a:p>
            <a:pPr algn="just"/>
            <a:r>
              <a:rPr lang="es-ES" dirty="0"/>
              <a:t>Seleccione </a:t>
            </a:r>
            <a:r>
              <a:rPr lang="es-ES" b="1" dirty="0"/>
              <a:t>Archivo</a:t>
            </a:r>
            <a:r>
              <a:rPr lang="es-ES" dirty="0"/>
              <a:t> &gt; </a:t>
            </a:r>
            <a:r>
              <a:rPr lang="es-ES" b="1" dirty="0"/>
              <a:t>Nuevo</a:t>
            </a:r>
            <a:r>
              <a:rPr lang="es-ES" dirty="0"/>
              <a:t> &gt; </a:t>
            </a:r>
            <a:r>
              <a:rPr lang="es-ES" b="1" dirty="0"/>
              <a:t>Proyecto</a:t>
            </a:r>
            <a:r>
              <a:rPr lang="es-ES" dirty="0"/>
              <a:t> de la barra de menús. En el cuadro de diálogo </a:t>
            </a:r>
            <a:r>
              <a:rPr lang="es-ES" b="1" dirty="0"/>
              <a:t>Nuevo proyecto</a:t>
            </a:r>
            <a:r>
              <a:rPr lang="es-ES" dirty="0"/>
              <a:t>, seleccione el nodo </a:t>
            </a:r>
            <a:r>
              <a:rPr lang="es-ES" b="1" dirty="0"/>
              <a:t>Visual C#</a:t>
            </a:r>
            <a:r>
              <a:rPr lang="es-ES" dirty="0"/>
              <a:t> seguido del nodo </a:t>
            </a:r>
            <a:r>
              <a:rPr lang="es-ES" b="1" dirty="0"/>
              <a:t>.NET Core</a:t>
            </a:r>
            <a:r>
              <a:rPr lang="es-ES" dirty="0"/>
              <a:t>. Después, seleccione la plantilla del proyecto </a:t>
            </a:r>
            <a:r>
              <a:rPr lang="es-ES" b="1" dirty="0"/>
              <a:t>Aplicación de consola (.NET Core)</a:t>
            </a:r>
            <a:r>
              <a:rPr lang="es-ES" dirty="0"/>
              <a:t> . En el cuadro de texto </a:t>
            </a:r>
            <a:r>
              <a:rPr lang="es-ES" b="1" dirty="0"/>
              <a:t>Nombre</a:t>
            </a:r>
            <a:r>
              <a:rPr lang="es-ES" dirty="0"/>
              <a:t>, escriba "Hola mundo". Seleccione el botón </a:t>
            </a:r>
            <a:r>
              <a:rPr lang="es-ES" b="1" dirty="0"/>
              <a:t>Aceptar</a:t>
            </a:r>
            <a:r>
              <a:rPr lang="es-ES" dirty="0"/>
              <a:t>.</a:t>
            </a:r>
          </a:p>
        </p:txBody>
      </p:sp>
      <p:sp>
        <p:nvSpPr>
          <p:cNvPr id="5" name="Marcador de pie de página 4">
            <a:extLst>
              <a:ext uri="{FF2B5EF4-FFF2-40B4-BE49-F238E27FC236}">
                <a16:creationId xmlns:a16="http://schemas.microsoft.com/office/drawing/2014/main" id="{207F413A-AAC2-4FCC-86C6-882984ED6C62}"/>
              </a:ext>
            </a:extLst>
          </p:cNvPr>
          <p:cNvSpPr>
            <a:spLocks noGrp="1"/>
          </p:cNvSpPr>
          <p:nvPr>
            <p:ph type="ftr" sz="quarter" idx="11"/>
          </p:nvPr>
        </p:nvSpPr>
        <p:spPr/>
        <p:txBody>
          <a:bodyPr/>
          <a:lstStyle/>
          <a:p>
            <a:r>
              <a:rPr lang="es-ES"/>
              <a:t>Prog. Multimedia y disp. Móviles -  Tema 10. Unity</a:t>
            </a:r>
          </a:p>
        </p:txBody>
      </p:sp>
      <p:sp>
        <p:nvSpPr>
          <p:cNvPr id="6" name="Marcador de fecha 5">
            <a:extLst>
              <a:ext uri="{FF2B5EF4-FFF2-40B4-BE49-F238E27FC236}">
                <a16:creationId xmlns:a16="http://schemas.microsoft.com/office/drawing/2014/main" id="{EB1DF2FE-2547-4712-9461-DC2BD167DECF}"/>
              </a:ext>
            </a:extLst>
          </p:cNvPr>
          <p:cNvSpPr>
            <a:spLocks noGrp="1"/>
          </p:cNvSpPr>
          <p:nvPr>
            <p:ph type="dt" sz="half" idx="10"/>
          </p:nvPr>
        </p:nvSpPr>
        <p:spPr/>
        <p:txBody>
          <a:bodyPr/>
          <a:lstStyle/>
          <a:p>
            <a:fld id="{068370E3-7525-46ED-B6D4-3F5BFCED03D1}" type="datetime1">
              <a:rPr lang="es-ES" smtClean="0"/>
              <a:t>10/02/2020</a:t>
            </a:fld>
            <a:endParaRPr lang="es-ES"/>
          </a:p>
        </p:txBody>
      </p:sp>
      <p:sp>
        <p:nvSpPr>
          <p:cNvPr id="7" name="Marcador de número de diapositiva 6">
            <a:extLst>
              <a:ext uri="{FF2B5EF4-FFF2-40B4-BE49-F238E27FC236}">
                <a16:creationId xmlns:a16="http://schemas.microsoft.com/office/drawing/2014/main" id="{5321C7E8-7E83-4AC5-A92C-06BEDD757981}"/>
              </a:ext>
            </a:extLst>
          </p:cNvPr>
          <p:cNvSpPr>
            <a:spLocks noGrp="1"/>
          </p:cNvSpPr>
          <p:nvPr>
            <p:ph type="sldNum" sz="quarter" idx="12"/>
          </p:nvPr>
        </p:nvSpPr>
        <p:spPr/>
        <p:txBody>
          <a:bodyPr/>
          <a:lstStyle/>
          <a:p>
            <a:fld id="{D602F45C-2B69-4F0F-ADF4-1D4CECE2C731}" type="slidenum">
              <a:rPr lang="es-ES" smtClean="0"/>
              <a:t>7</a:t>
            </a:fld>
            <a:endParaRPr lang="es-ES"/>
          </a:p>
        </p:txBody>
      </p:sp>
    </p:spTree>
    <p:extLst>
      <p:ext uri="{BB962C8B-B14F-4D97-AF65-F5344CB8AC3E}">
        <p14:creationId xmlns:p14="http://schemas.microsoft.com/office/powerpoint/2010/main" val="347496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C4CB54-590B-4BCB-A533-067AD06CD590}"/>
              </a:ext>
            </a:extLst>
          </p:cNvPr>
          <p:cNvSpPr>
            <a:spLocks noGrp="1"/>
          </p:cNvSpPr>
          <p:nvPr>
            <p:ph type="title"/>
          </p:nvPr>
        </p:nvSpPr>
        <p:spPr/>
        <p:txBody>
          <a:bodyPr/>
          <a:lstStyle/>
          <a:p>
            <a:r>
              <a:rPr lang="es-ES" dirty="0"/>
              <a:t>4. Componentes (scripts) en Unity</a:t>
            </a:r>
          </a:p>
        </p:txBody>
      </p:sp>
      <p:sp>
        <p:nvSpPr>
          <p:cNvPr id="4" name="Marcador de pie de página 3">
            <a:extLst>
              <a:ext uri="{FF2B5EF4-FFF2-40B4-BE49-F238E27FC236}">
                <a16:creationId xmlns:a16="http://schemas.microsoft.com/office/drawing/2014/main" id="{A689CEF0-8CF6-471E-824C-E42000ABB000}"/>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823691FA-1153-49E9-8AD5-781106AE99DF}"/>
              </a:ext>
            </a:extLst>
          </p:cNvPr>
          <p:cNvSpPr>
            <a:spLocks noGrp="1"/>
          </p:cNvSpPr>
          <p:nvPr>
            <p:ph type="dt" sz="half" idx="10"/>
          </p:nvPr>
        </p:nvSpPr>
        <p:spPr/>
        <p:txBody>
          <a:bodyPr/>
          <a:lstStyle/>
          <a:p>
            <a:fld id="{9BC3BCD4-7B79-4729-AB7B-38D16FFCEAA1}" type="datetime1">
              <a:rPr lang="es-ES" smtClean="0"/>
              <a:t>10/02/2020</a:t>
            </a:fld>
            <a:endParaRPr lang="es-ES"/>
          </a:p>
        </p:txBody>
      </p:sp>
      <p:sp>
        <p:nvSpPr>
          <p:cNvPr id="6" name="Marcador de número de diapositiva 5">
            <a:extLst>
              <a:ext uri="{FF2B5EF4-FFF2-40B4-BE49-F238E27FC236}">
                <a16:creationId xmlns:a16="http://schemas.microsoft.com/office/drawing/2014/main" id="{68177F11-B62C-45BE-9CC1-8B7C2E4FAEB6}"/>
              </a:ext>
            </a:extLst>
          </p:cNvPr>
          <p:cNvSpPr>
            <a:spLocks noGrp="1"/>
          </p:cNvSpPr>
          <p:nvPr>
            <p:ph type="sldNum" sz="quarter" idx="12"/>
          </p:nvPr>
        </p:nvSpPr>
        <p:spPr/>
        <p:txBody>
          <a:bodyPr/>
          <a:lstStyle/>
          <a:p>
            <a:fld id="{D602F45C-2B69-4F0F-ADF4-1D4CECE2C731}" type="slidenum">
              <a:rPr lang="es-ES" smtClean="0"/>
              <a:t>70</a:t>
            </a:fld>
            <a:endParaRPr lang="es-ES"/>
          </a:p>
        </p:txBody>
      </p:sp>
      <p:sp>
        <p:nvSpPr>
          <p:cNvPr id="8" name="Rectángulo 7">
            <a:extLst>
              <a:ext uri="{FF2B5EF4-FFF2-40B4-BE49-F238E27FC236}">
                <a16:creationId xmlns:a16="http://schemas.microsoft.com/office/drawing/2014/main" id="{B1BB0931-3907-48DB-BD90-9E7153B872E2}"/>
              </a:ext>
            </a:extLst>
          </p:cNvPr>
          <p:cNvSpPr/>
          <p:nvPr/>
        </p:nvSpPr>
        <p:spPr>
          <a:xfrm>
            <a:off x="1182811" y="1031966"/>
            <a:ext cx="9373221" cy="3693319"/>
          </a:xfrm>
          <a:prstGeom prst="rect">
            <a:avLst/>
          </a:prstGeom>
        </p:spPr>
        <p:txBody>
          <a:bodyPr wrap="square">
            <a:spAutoFit/>
          </a:bodyPr>
          <a:lstStyle/>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MultiAttack</a:t>
            </a:r>
            <a:r>
              <a:rPr lang="es-ES" dirty="0">
                <a:solidFill>
                  <a:srgbClr val="000000"/>
                </a:solidFill>
                <a:latin typeface="Consolas" panose="020B0609020204030204" pitchFamily="49" charset="0"/>
              </a:rPr>
              <a:t>(</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numAttacks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for</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int</a:t>
            </a:r>
            <a:r>
              <a:rPr lang="es-ES" dirty="0">
                <a:solidFill>
                  <a:srgbClr val="000000"/>
                </a:solidFill>
                <a:latin typeface="Consolas" panose="020B0609020204030204" pitchFamily="49" charset="0"/>
              </a:rPr>
              <a:t> i = 0; i &lt; </a:t>
            </a:r>
            <a:r>
              <a:rPr lang="es-ES" dirty="0" err="1">
                <a:solidFill>
                  <a:srgbClr val="000000"/>
                </a:solidFill>
                <a:latin typeface="Consolas" panose="020B0609020204030204" pitchFamily="49" charset="0"/>
              </a:rPr>
              <a:t>numAttacks</a:t>
            </a:r>
            <a:r>
              <a:rPr lang="es-ES" dirty="0">
                <a:solidFill>
                  <a:srgbClr val="000000"/>
                </a:solidFill>
                <a:latin typeface="Consolas" panose="020B0609020204030204" pitchFamily="49" charset="0"/>
              </a:rPr>
              <a:t>; i++)</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TakeDamage</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damage</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float</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GetHealthRatio</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)health / </a:t>
            </a:r>
            <a:r>
              <a:rPr lang="en-US" dirty="0" err="1">
                <a:solidFill>
                  <a:srgbClr val="000000"/>
                </a:solidFill>
                <a:latin typeface="Consolas" panose="020B0609020204030204" pitchFamily="49" charset="0"/>
              </a:rPr>
              <a:t>initialHealth</a:t>
            </a:r>
            <a:r>
              <a:rPr lang="en-US" dirty="0">
                <a:solidFill>
                  <a:srgbClr val="000000"/>
                </a:solidFill>
                <a:latin typeface="Consolas" panose="020B0609020204030204" pitchFamily="49" charset="0"/>
              </a:rPr>
              <a:t>) * 100;</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16945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F3DCA3-8499-46AE-8FC3-4372350CF20D}"/>
              </a:ext>
            </a:extLst>
          </p:cNvPr>
          <p:cNvSpPr>
            <a:spLocks noGrp="1"/>
          </p:cNvSpPr>
          <p:nvPr>
            <p:ph type="title"/>
          </p:nvPr>
        </p:nvSpPr>
        <p:spPr/>
        <p:txBody>
          <a:bodyPr/>
          <a:lstStyle/>
          <a:p>
            <a:r>
              <a:rPr lang="es-ES" dirty="0"/>
              <a:t>Contenido</a:t>
            </a:r>
          </a:p>
        </p:txBody>
      </p:sp>
      <p:sp>
        <p:nvSpPr>
          <p:cNvPr id="3" name="Marcador de contenido 2">
            <a:extLst>
              <a:ext uri="{FF2B5EF4-FFF2-40B4-BE49-F238E27FC236}">
                <a16:creationId xmlns:a16="http://schemas.microsoft.com/office/drawing/2014/main" id="{7C8B59AA-8ADB-4CAA-B98D-D63A3B20AC60}"/>
              </a:ext>
            </a:extLst>
          </p:cNvPr>
          <p:cNvSpPr>
            <a:spLocks noGrp="1"/>
          </p:cNvSpPr>
          <p:nvPr>
            <p:ph idx="1"/>
          </p:nvPr>
        </p:nvSpPr>
        <p:spPr/>
        <p:txBody>
          <a:bodyPr>
            <a:normAutofit/>
          </a:bodyPr>
          <a:lstStyle/>
          <a:p>
            <a:pPr marL="45720" indent="0" algn="just">
              <a:buNone/>
            </a:pPr>
            <a:r>
              <a:rPr lang="es-ES" dirty="0">
                <a:solidFill>
                  <a:schemeClr val="bg2"/>
                </a:solidFill>
              </a:rPr>
              <a:t>Bibliografía</a:t>
            </a:r>
          </a:p>
          <a:p>
            <a:pPr marL="560070" indent="-514350" algn="just">
              <a:buFont typeface="+mj-lt"/>
              <a:buAutoNum type="arabicPeriod"/>
            </a:pPr>
            <a:r>
              <a:rPr lang="es-ES" dirty="0">
                <a:solidFill>
                  <a:schemeClr val="bg2"/>
                </a:solidFill>
              </a:rPr>
              <a:t>C#</a:t>
            </a:r>
          </a:p>
          <a:p>
            <a:pPr marL="560070" indent="-514350" algn="just">
              <a:buFont typeface="+mj-lt"/>
              <a:buAutoNum type="arabicPeriod"/>
            </a:pPr>
            <a:r>
              <a:rPr lang="es-ES" dirty="0">
                <a:solidFill>
                  <a:schemeClr val="bg2"/>
                </a:solidFill>
              </a:rPr>
              <a:t>Unity</a:t>
            </a:r>
          </a:p>
          <a:p>
            <a:pPr marL="560070" indent="-514350" algn="just">
              <a:buFont typeface="+mj-lt"/>
              <a:buAutoNum type="arabicPeriod"/>
            </a:pPr>
            <a:r>
              <a:rPr lang="es-ES" dirty="0">
                <a:solidFill>
                  <a:schemeClr val="bg2"/>
                </a:solidFill>
              </a:rPr>
              <a:t>Sentencias de control y enumerados</a:t>
            </a:r>
          </a:p>
          <a:p>
            <a:pPr marL="560070" indent="-514350" algn="just">
              <a:buFont typeface="+mj-lt"/>
              <a:buAutoNum type="arabicPeriod"/>
            </a:pPr>
            <a:r>
              <a:rPr lang="es-ES" dirty="0">
                <a:solidFill>
                  <a:schemeClr val="bg2"/>
                </a:solidFill>
              </a:rPr>
              <a:t>Componentes (scripts) en Unity</a:t>
            </a:r>
          </a:p>
          <a:p>
            <a:pPr marL="560070" indent="-514350" algn="just">
              <a:buFont typeface="+mj-lt"/>
              <a:buAutoNum type="arabicPeriod"/>
            </a:pPr>
            <a:r>
              <a:rPr lang="es-ES" dirty="0"/>
              <a:t>Vectores</a:t>
            </a:r>
          </a:p>
        </p:txBody>
      </p:sp>
      <p:sp>
        <p:nvSpPr>
          <p:cNvPr id="4" name="Marcador de pie de página 3">
            <a:extLst>
              <a:ext uri="{FF2B5EF4-FFF2-40B4-BE49-F238E27FC236}">
                <a16:creationId xmlns:a16="http://schemas.microsoft.com/office/drawing/2014/main" id="{1E03AC90-C6D0-4FFD-B1C7-05CAAF5CB90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número de diapositiva 4">
            <a:extLst>
              <a:ext uri="{FF2B5EF4-FFF2-40B4-BE49-F238E27FC236}">
                <a16:creationId xmlns:a16="http://schemas.microsoft.com/office/drawing/2014/main" id="{700EBD4E-D585-4BED-9D30-A8A6B99D6CF6}"/>
              </a:ext>
            </a:extLst>
          </p:cNvPr>
          <p:cNvSpPr>
            <a:spLocks noGrp="1"/>
          </p:cNvSpPr>
          <p:nvPr>
            <p:ph type="sldNum" sz="quarter" idx="12"/>
          </p:nvPr>
        </p:nvSpPr>
        <p:spPr/>
        <p:txBody>
          <a:bodyPr/>
          <a:lstStyle/>
          <a:p>
            <a:fld id="{D602F45C-2B69-4F0F-ADF4-1D4CECE2C731}" type="slidenum">
              <a:rPr lang="es-ES" smtClean="0"/>
              <a:t>71</a:t>
            </a:fld>
            <a:endParaRPr lang="es-ES"/>
          </a:p>
        </p:txBody>
      </p:sp>
      <p:sp>
        <p:nvSpPr>
          <p:cNvPr id="7" name="Marcador de fecha 6">
            <a:extLst>
              <a:ext uri="{FF2B5EF4-FFF2-40B4-BE49-F238E27FC236}">
                <a16:creationId xmlns:a16="http://schemas.microsoft.com/office/drawing/2014/main" id="{B77FC0D1-8825-4574-BF51-D527F5C944DB}"/>
              </a:ext>
            </a:extLst>
          </p:cNvPr>
          <p:cNvSpPr>
            <a:spLocks noGrp="1"/>
          </p:cNvSpPr>
          <p:nvPr>
            <p:ph type="dt" sz="half" idx="10"/>
          </p:nvPr>
        </p:nvSpPr>
        <p:spPr/>
        <p:txBody>
          <a:bodyPr/>
          <a:lstStyle/>
          <a:p>
            <a:fld id="{9D69C563-70AC-4986-826D-91C96F24B490}" type="datetime1">
              <a:rPr lang="es-ES" smtClean="0"/>
              <a:t>10/02/2020</a:t>
            </a:fld>
            <a:endParaRPr lang="es-ES"/>
          </a:p>
        </p:txBody>
      </p:sp>
    </p:spTree>
    <p:extLst>
      <p:ext uri="{BB962C8B-B14F-4D97-AF65-F5344CB8AC3E}">
        <p14:creationId xmlns:p14="http://schemas.microsoft.com/office/powerpoint/2010/main" val="2783731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F953EE-ECC9-4BE8-ABC1-752E72A77961}"/>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82CC863D-E219-49B5-990C-6CA04C0E8325}"/>
              </a:ext>
            </a:extLst>
          </p:cNvPr>
          <p:cNvSpPr>
            <a:spLocks noGrp="1"/>
          </p:cNvSpPr>
          <p:nvPr>
            <p:ph idx="1"/>
          </p:nvPr>
        </p:nvSpPr>
        <p:spPr/>
        <p:txBody>
          <a:bodyPr/>
          <a:lstStyle/>
          <a:p>
            <a:r>
              <a:rPr lang="es-ES" dirty="0"/>
              <a:t>Para objetos de 2D se usa </a:t>
            </a:r>
            <a:r>
              <a:rPr lang="es-ES" b="1" dirty="0"/>
              <a:t>vector2</a:t>
            </a:r>
          </a:p>
          <a:p>
            <a:r>
              <a:rPr lang="es-ES" dirty="0"/>
              <a:t>Para objetos de 3D se usa </a:t>
            </a:r>
            <a:r>
              <a:rPr lang="es-ES" b="1" dirty="0"/>
              <a:t>vector3</a:t>
            </a:r>
          </a:p>
          <a:p>
            <a:r>
              <a:rPr lang="es-ES" dirty="0"/>
              <a:t>Ejemplos:</a:t>
            </a:r>
          </a:p>
          <a:p>
            <a:pPr lvl="1"/>
            <a:r>
              <a:rPr lang="es-ES" dirty="0" err="1"/>
              <a:t>public</a:t>
            </a:r>
            <a:r>
              <a:rPr lang="es-ES" dirty="0"/>
              <a:t> Vector2 myPosition2D;</a:t>
            </a:r>
          </a:p>
          <a:p>
            <a:pPr lvl="1"/>
            <a:r>
              <a:rPr lang="es-ES" dirty="0" err="1"/>
              <a:t>public</a:t>
            </a:r>
            <a:r>
              <a:rPr lang="es-ES" dirty="0"/>
              <a:t> Vector3 myPosition3D;</a:t>
            </a:r>
          </a:p>
          <a:p>
            <a:pPr lvl="1"/>
            <a:r>
              <a:rPr lang="es-ES" dirty="0" err="1"/>
              <a:t>public</a:t>
            </a:r>
            <a:r>
              <a:rPr lang="es-ES" dirty="0"/>
              <a:t> Vector3 myDirection3D;</a:t>
            </a:r>
          </a:p>
          <a:p>
            <a:pPr lvl="1"/>
            <a:r>
              <a:rPr lang="es-ES" dirty="0"/>
              <a:t>myPosition3D.x    myPosition3D.y    myPosition3D.z </a:t>
            </a:r>
          </a:p>
          <a:p>
            <a:pPr lvl="1"/>
            <a:r>
              <a:rPr lang="es-ES" dirty="0"/>
              <a:t>Vector3 </a:t>
            </a:r>
            <a:r>
              <a:rPr lang="es-ES" dirty="0" err="1"/>
              <a:t>myPosition</a:t>
            </a:r>
            <a:r>
              <a:rPr lang="es-ES" dirty="0"/>
              <a:t> = new Vector (2, -1, 3);   </a:t>
            </a:r>
          </a:p>
          <a:p>
            <a:pPr lvl="1"/>
            <a:endParaRPr lang="es-ES" dirty="0"/>
          </a:p>
          <a:p>
            <a:pPr lvl="1"/>
            <a:endParaRPr lang="es-ES" dirty="0"/>
          </a:p>
          <a:p>
            <a:pPr lvl="1"/>
            <a:endParaRPr lang="es-ES" dirty="0"/>
          </a:p>
        </p:txBody>
      </p:sp>
      <p:sp>
        <p:nvSpPr>
          <p:cNvPr id="4" name="Marcador de pie de página 3">
            <a:extLst>
              <a:ext uri="{FF2B5EF4-FFF2-40B4-BE49-F238E27FC236}">
                <a16:creationId xmlns:a16="http://schemas.microsoft.com/office/drawing/2014/main" id="{E1B812E2-DA07-472E-902A-1AC136ABA5EA}"/>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A3A232EF-843E-4ED0-BBEF-8AAAEED5E7BC}"/>
              </a:ext>
            </a:extLst>
          </p:cNvPr>
          <p:cNvSpPr>
            <a:spLocks noGrp="1"/>
          </p:cNvSpPr>
          <p:nvPr>
            <p:ph type="dt" sz="half" idx="10"/>
          </p:nvPr>
        </p:nvSpPr>
        <p:spPr/>
        <p:txBody>
          <a:bodyPr/>
          <a:lstStyle/>
          <a:p>
            <a:fld id="{3A9D74FD-A138-490E-8073-8DD7AF7C0F50}" type="datetime1">
              <a:rPr lang="es-ES" smtClean="0"/>
              <a:t>10/02/2020</a:t>
            </a:fld>
            <a:endParaRPr lang="es-ES"/>
          </a:p>
        </p:txBody>
      </p:sp>
      <p:sp>
        <p:nvSpPr>
          <p:cNvPr id="6" name="Marcador de número de diapositiva 5">
            <a:extLst>
              <a:ext uri="{FF2B5EF4-FFF2-40B4-BE49-F238E27FC236}">
                <a16:creationId xmlns:a16="http://schemas.microsoft.com/office/drawing/2014/main" id="{0A0D1ED1-7B7E-49E3-AD2F-A0FAC7409587}"/>
              </a:ext>
            </a:extLst>
          </p:cNvPr>
          <p:cNvSpPr>
            <a:spLocks noGrp="1"/>
          </p:cNvSpPr>
          <p:nvPr>
            <p:ph type="sldNum" sz="quarter" idx="12"/>
          </p:nvPr>
        </p:nvSpPr>
        <p:spPr/>
        <p:txBody>
          <a:bodyPr/>
          <a:lstStyle/>
          <a:p>
            <a:fld id="{D602F45C-2B69-4F0F-ADF4-1D4CECE2C731}" type="slidenum">
              <a:rPr lang="es-ES" smtClean="0"/>
              <a:t>72</a:t>
            </a:fld>
            <a:endParaRPr lang="es-ES"/>
          </a:p>
        </p:txBody>
      </p:sp>
      <p:sp>
        <p:nvSpPr>
          <p:cNvPr id="7" name="Rectángulo 6">
            <a:extLst>
              <a:ext uri="{FF2B5EF4-FFF2-40B4-BE49-F238E27FC236}">
                <a16:creationId xmlns:a16="http://schemas.microsoft.com/office/drawing/2014/main" id="{E400BFB0-3D27-45D2-9774-47C3AA27F34B}"/>
              </a:ext>
            </a:extLst>
          </p:cNvPr>
          <p:cNvSpPr/>
          <p:nvPr/>
        </p:nvSpPr>
        <p:spPr>
          <a:xfrm>
            <a:off x="8500872" y="1616881"/>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Crear Vectores</a:t>
            </a:r>
          </a:p>
        </p:txBody>
      </p:sp>
      <p:cxnSp>
        <p:nvCxnSpPr>
          <p:cNvPr id="8" name="Conector recto de flecha 7">
            <a:extLst>
              <a:ext uri="{FF2B5EF4-FFF2-40B4-BE49-F238E27FC236}">
                <a16:creationId xmlns:a16="http://schemas.microsoft.com/office/drawing/2014/main" id="{CCCFAAFF-CF3E-42D0-8F2E-393DDEF4C85F}"/>
              </a:ext>
            </a:extLst>
          </p:cNvPr>
          <p:cNvCxnSpPr>
            <a:cxnSpLocks/>
            <a:stCxn id="7" idx="2"/>
          </p:cNvCxnSpPr>
          <p:nvPr/>
        </p:nvCxnSpPr>
        <p:spPr>
          <a:xfrm flipH="1">
            <a:off x="7780421" y="2895266"/>
            <a:ext cx="1871093" cy="84254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258492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1B4DF2-FEE1-4AA9-AB5E-298C921050F7}"/>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E59F29EC-F5E0-4485-9B46-18726BF0F3B2}"/>
              </a:ext>
            </a:extLst>
          </p:cNvPr>
          <p:cNvSpPr>
            <a:spLocks noGrp="1"/>
          </p:cNvSpPr>
          <p:nvPr>
            <p:ph idx="1"/>
          </p:nvPr>
        </p:nvSpPr>
        <p:spPr/>
        <p:txBody>
          <a:bodyPr/>
          <a:lstStyle/>
          <a:p>
            <a:r>
              <a:rPr lang="es-ES" dirty="0" err="1"/>
              <a:t>transform.position</a:t>
            </a:r>
            <a:endParaRPr lang="es-ES" dirty="0"/>
          </a:p>
          <a:p>
            <a:r>
              <a:rPr lang="es-ES" dirty="0" err="1"/>
              <a:t>transform.position.x</a:t>
            </a:r>
            <a:r>
              <a:rPr lang="es-ES" dirty="0"/>
              <a:t>            </a:t>
            </a:r>
            <a:r>
              <a:rPr lang="es-ES" dirty="0" err="1"/>
              <a:t>transform.position.y</a:t>
            </a:r>
            <a:r>
              <a:rPr lang="es-ES" dirty="0"/>
              <a:t> </a:t>
            </a:r>
            <a:r>
              <a:rPr lang="es-ES" dirty="0" err="1"/>
              <a:t>transform.position</a:t>
            </a:r>
            <a:r>
              <a:rPr lang="es-ES" dirty="0"/>
              <a:t>. y</a:t>
            </a:r>
          </a:p>
          <a:p>
            <a:r>
              <a:rPr lang="es-ES" dirty="0" err="1"/>
              <a:t>transform.position</a:t>
            </a:r>
            <a:r>
              <a:rPr lang="es-ES" dirty="0"/>
              <a:t> = new Vector3 (0, 2, 4);</a:t>
            </a:r>
          </a:p>
          <a:p>
            <a:r>
              <a:rPr lang="es-ES" dirty="0" err="1"/>
              <a:t>public</a:t>
            </a:r>
            <a:r>
              <a:rPr lang="es-ES" dirty="0"/>
              <a:t> </a:t>
            </a:r>
            <a:r>
              <a:rPr lang="es-ES" dirty="0" err="1"/>
              <a:t>static</a:t>
            </a:r>
            <a:r>
              <a:rPr lang="es-ES" dirty="0"/>
              <a:t> </a:t>
            </a:r>
            <a:r>
              <a:rPr lang="es-ES" dirty="0" err="1"/>
              <a:t>float</a:t>
            </a:r>
            <a:r>
              <a:rPr lang="es-ES" dirty="0"/>
              <a:t> </a:t>
            </a:r>
            <a:r>
              <a:rPr lang="es-ES" dirty="0" err="1"/>
              <a:t>Distance</a:t>
            </a:r>
            <a:r>
              <a:rPr lang="es-ES" dirty="0"/>
              <a:t> (Vector3 a, Vector3 b);</a:t>
            </a:r>
          </a:p>
          <a:p>
            <a:r>
              <a:rPr lang="es-ES" dirty="0" err="1"/>
              <a:t>public</a:t>
            </a:r>
            <a:r>
              <a:rPr lang="es-ES" dirty="0"/>
              <a:t> </a:t>
            </a:r>
            <a:r>
              <a:rPr lang="es-ES" dirty="0" err="1"/>
              <a:t>Transform</a:t>
            </a:r>
            <a:r>
              <a:rPr lang="es-ES" dirty="0"/>
              <a:t> </a:t>
            </a:r>
            <a:r>
              <a:rPr lang="es-ES" dirty="0" err="1"/>
              <a:t>otherTransform</a:t>
            </a:r>
            <a:endParaRPr lang="es-ES" dirty="0"/>
          </a:p>
          <a:p>
            <a:r>
              <a:rPr lang="es-ES" dirty="0"/>
              <a:t>Vector3.Distance(</a:t>
            </a:r>
            <a:r>
              <a:rPr lang="es-ES" dirty="0" err="1"/>
              <a:t>transform.position</a:t>
            </a:r>
            <a:r>
              <a:rPr lang="es-ES" dirty="0"/>
              <a:t>, </a:t>
            </a:r>
            <a:r>
              <a:rPr lang="es-ES" dirty="0" err="1"/>
              <a:t>other.position</a:t>
            </a:r>
            <a:r>
              <a:rPr lang="es-ES" dirty="0"/>
              <a:t>);</a:t>
            </a:r>
          </a:p>
          <a:p>
            <a:endParaRPr lang="es-ES" dirty="0"/>
          </a:p>
          <a:p>
            <a:endParaRPr lang="es-ES" dirty="0"/>
          </a:p>
        </p:txBody>
      </p:sp>
      <p:sp>
        <p:nvSpPr>
          <p:cNvPr id="4" name="Marcador de pie de página 3">
            <a:extLst>
              <a:ext uri="{FF2B5EF4-FFF2-40B4-BE49-F238E27FC236}">
                <a16:creationId xmlns:a16="http://schemas.microsoft.com/office/drawing/2014/main" id="{0A223453-13E1-4EA4-9F2E-4915E5A0AF14}"/>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2B1F037E-D29F-4048-8B64-B8C4DC895DD6}"/>
              </a:ext>
            </a:extLst>
          </p:cNvPr>
          <p:cNvSpPr>
            <a:spLocks noGrp="1"/>
          </p:cNvSpPr>
          <p:nvPr>
            <p:ph type="dt" sz="half" idx="10"/>
          </p:nvPr>
        </p:nvSpPr>
        <p:spPr/>
        <p:txBody>
          <a:bodyPr/>
          <a:lstStyle/>
          <a:p>
            <a:fld id="{29531D76-B78B-4391-A412-D4D3DC84BD5F}" type="datetime1">
              <a:rPr lang="es-ES" smtClean="0"/>
              <a:t>10/02/2020</a:t>
            </a:fld>
            <a:endParaRPr lang="es-ES"/>
          </a:p>
        </p:txBody>
      </p:sp>
      <p:sp>
        <p:nvSpPr>
          <p:cNvPr id="6" name="Marcador de número de diapositiva 5">
            <a:extLst>
              <a:ext uri="{FF2B5EF4-FFF2-40B4-BE49-F238E27FC236}">
                <a16:creationId xmlns:a16="http://schemas.microsoft.com/office/drawing/2014/main" id="{95D7D628-E1F3-4A3C-834E-A1953848DEFC}"/>
              </a:ext>
            </a:extLst>
          </p:cNvPr>
          <p:cNvSpPr>
            <a:spLocks noGrp="1"/>
          </p:cNvSpPr>
          <p:nvPr>
            <p:ph type="sldNum" sz="quarter" idx="12"/>
          </p:nvPr>
        </p:nvSpPr>
        <p:spPr/>
        <p:txBody>
          <a:bodyPr/>
          <a:lstStyle/>
          <a:p>
            <a:fld id="{D602F45C-2B69-4F0F-ADF4-1D4CECE2C731}" type="slidenum">
              <a:rPr lang="es-ES" smtClean="0"/>
              <a:t>73</a:t>
            </a:fld>
            <a:endParaRPr lang="es-ES"/>
          </a:p>
        </p:txBody>
      </p:sp>
      <p:sp>
        <p:nvSpPr>
          <p:cNvPr id="11" name="Rectángulo 10">
            <a:extLst>
              <a:ext uri="{FF2B5EF4-FFF2-40B4-BE49-F238E27FC236}">
                <a16:creationId xmlns:a16="http://schemas.microsoft.com/office/drawing/2014/main" id="{4EADD9F6-E3C5-45B0-ABD5-C4115580782E}"/>
              </a:ext>
            </a:extLst>
          </p:cNvPr>
          <p:cNvSpPr/>
          <p:nvPr/>
        </p:nvSpPr>
        <p:spPr>
          <a:xfrm>
            <a:off x="9381125" y="97768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Consultar la posición Vectores</a:t>
            </a:r>
          </a:p>
        </p:txBody>
      </p:sp>
      <p:cxnSp>
        <p:nvCxnSpPr>
          <p:cNvPr id="12" name="Conector recto de flecha 11">
            <a:extLst>
              <a:ext uri="{FF2B5EF4-FFF2-40B4-BE49-F238E27FC236}">
                <a16:creationId xmlns:a16="http://schemas.microsoft.com/office/drawing/2014/main" id="{5376D0ED-4621-4D0D-BBE2-762B375DE3E6}"/>
              </a:ext>
            </a:extLst>
          </p:cNvPr>
          <p:cNvCxnSpPr>
            <a:cxnSpLocks/>
            <a:stCxn id="11" idx="2"/>
          </p:cNvCxnSpPr>
          <p:nvPr/>
        </p:nvCxnSpPr>
        <p:spPr>
          <a:xfrm flipH="1">
            <a:off x="8261685" y="2256073"/>
            <a:ext cx="2270082" cy="34274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4" name="Rectángulo 13">
            <a:extLst>
              <a:ext uri="{FF2B5EF4-FFF2-40B4-BE49-F238E27FC236}">
                <a16:creationId xmlns:a16="http://schemas.microsoft.com/office/drawing/2014/main" id="{7082834D-5E16-4231-8323-96E318F213C6}"/>
              </a:ext>
            </a:extLst>
          </p:cNvPr>
          <p:cNvSpPr/>
          <p:nvPr/>
        </p:nvSpPr>
        <p:spPr>
          <a:xfrm>
            <a:off x="9499569" y="2527479"/>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Distancia entre vectores</a:t>
            </a:r>
          </a:p>
        </p:txBody>
      </p:sp>
      <p:cxnSp>
        <p:nvCxnSpPr>
          <p:cNvPr id="15" name="Conector recto de flecha 14">
            <a:extLst>
              <a:ext uri="{FF2B5EF4-FFF2-40B4-BE49-F238E27FC236}">
                <a16:creationId xmlns:a16="http://schemas.microsoft.com/office/drawing/2014/main" id="{FA3FC96E-356D-4B43-945E-80A89B8A5121}"/>
              </a:ext>
            </a:extLst>
          </p:cNvPr>
          <p:cNvCxnSpPr>
            <a:cxnSpLocks/>
            <a:stCxn id="14" idx="1"/>
          </p:cNvCxnSpPr>
          <p:nvPr/>
        </p:nvCxnSpPr>
        <p:spPr>
          <a:xfrm flipH="1">
            <a:off x="8660674" y="3166672"/>
            <a:ext cx="838895" cy="4066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8" name="Rectángulo 17">
            <a:extLst>
              <a:ext uri="{FF2B5EF4-FFF2-40B4-BE49-F238E27FC236}">
                <a16:creationId xmlns:a16="http://schemas.microsoft.com/office/drawing/2014/main" id="{22B05D49-4EE7-48E2-920E-D3D9847DC8B6}"/>
              </a:ext>
            </a:extLst>
          </p:cNvPr>
          <p:cNvSpPr/>
          <p:nvPr/>
        </p:nvSpPr>
        <p:spPr>
          <a:xfrm>
            <a:off x="9890717" y="3931793"/>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Crear variables tipo </a:t>
            </a:r>
            <a:r>
              <a:rPr lang="es-ES" dirty="0" err="1"/>
              <a:t>Transform</a:t>
            </a:r>
            <a:endParaRPr lang="es-ES" dirty="0"/>
          </a:p>
        </p:txBody>
      </p:sp>
      <p:cxnSp>
        <p:nvCxnSpPr>
          <p:cNvPr id="19" name="Conector recto de flecha 18">
            <a:extLst>
              <a:ext uri="{FF2B5EF4-FFF2-40B4-BE49-F238E27FC236}">
                <a16:creationId xmlns:a16="http://schemas.microsoft.com/office/drawing/2014/main" id="{C13193CB-930C-4624-BDFB-CFD53A885A30}"/>
              </a:ext>
            </a:extLst>
          </p:cNvPr>
          <p:cNvCxnSpPr>
            <a:cxnSpLocks/>
            <a:stCxn id="18" idx="1"/>
          </p:cNvCxnSpPr>
          <p:nvPr/>
        </p:nvCxnSpPr>
        <p:spPr>
          <a:xfrm flipH="1" flipV="1">
            <a:off x="7120052" y="4251389"/>
            <a:ext cx="2770665" cy="31959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2208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lstStyle/>
          <a:p>
            <a:r>
              <a:rPr lang="es-ES" dirty="0" err="1"/>
              <a:t>tranform.forward</a:t>
            </a:r>
            <a:r>
              <a:rPr lang="es-ES" dirty="0"/>
              <a:t> </a:t>
            </a:r>
            <a:r>
              <a:rPr lang="es-ES" dirty="0">
                <a:sym typeface="Wingdings" panose="05000000000000000000" pitchFamily="2" charset="2"/>
              </a:rPr>
              <a:t> Frente</a:t>
            </a:r>
            <a:endParaRPr lang="es-ES" dirty="0"/>
          </a:p>
          <a:p>
            <a:r>
              <a:rPr lang="es-ES" dirty="0" err="1"/>
              <a:t>tranform.right</a:t>
            </a:r>
            <a:r>
              <a:rPr lang="es-ES" dirty="0"/>
              <a:t> </a:t>
            </a:r>
            <a:r>
              <a:rPr lang="es-ES" dirty="0">
                <a:sym typeface="Wingdings" panose="05000000000000000000" pitchFamily="2" charset="2"/>
              </a:rPr>
              <a:t> Derecha</a:t>
            </a:r>
          </a:p>
          <a:p>
            <a:r>
              <a:rPr lang="es-ES" dirty="0" err="1"/>
              <a:t>tranform.up</a:t>
            </a:r>
            <a:r>
              <a:rPr lang="es-ES" dirty="0"/>
              <a:t> </a:t>
            </a:r>
            <a:r>
              <a:rPr lang="es-ES" dirty="0">
                <a:sym typeface="Wingdings" panose="05000000000000000000" pitchFamily="2" charset="2"/>
              </a:rPr>
              <a:t> Arriba</a:t>
            </a:r>
          </a:p>
          <a:p>
            <a:endParaRPr lang="es-ES" dirty="0"/>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9003CAC3-817D-4336-9721-FCA45D9D2B00}"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74</a:t>
            </a:fld>
            <a:endParaRPr lang="es-ES"/>
          </a:p>
        </p:txBody>
      </p:sp>
      <p:sp>
        <p:nvSpPr>
          <p:cNvPr id="7" name="Rectángulo 6">
            <a:extLst>
              <a:ext uri="{FF2B5EF4-FFF2-40B4-BE49-F238E27FC236}">
                <a16:creationId xmlns:a16="http://schemas.microsoft.com/office/drawing/2014/main" id="{004173D8-4F07-4833-9A15-5578CFB8611A}"/>
              </a:ext>
            </a:extLst>
          </p:cNvPr>
          <p:cNvSpPr/>
          <p:nvPr/>
        </p:nvSpPr>
        <p:spPr>
          <a:xfrm>
            <a:off x="9381125" y="97768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Acceder al director dirección del persona según la posición</a:t>
            </a:r>
          </a:p>
        </p:txBody>
      </p:sp>
      <p:cxnSp>
        <p:nvCxnSpPr>
          <p:cNvPr id="8" name="Conector recto de flecha 7">
            <a:extLst>
              <a:ext uri="{FF2B5EF4-FFF2-40B4-BE49-F238E27FC236}">
                <a16:creationId xmlns:a16="http://schemas.microsoft.com/office/drawing/2014/main" id="{8DC79964-B8C9-41F3-B34A-8FE1267F6713}"/>
              </a:ext>
            </a:extLst>
          </p:cNvPr>
          <p:cNvCxnSpPr>
            <a:cxnSpLocks/>
            <a:stCxn id="7" idx="2"/>
          </p:cNvCxnSpPr>
          <p:nvPr/>
        </p:nvCxnSpPr>
        <p:spPr>
          <a:xfrm flipH="1">
            <a:off x="6416843" y="2256073"/>
            <a:ext cx="4114924"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530366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normAutofit lnSpcReduction="10000"/>
          </a:bodyPr>
          <a:lstStyle/>
          <a:p>
            <a:r>
              <a:rPr lang="es-ES" dirty="0"/>
              <a:t>Vector3.right=(1,0,0)</a:t>
            </a:r>
          </a:p>
          <a:p>
            <a:r>
              <a:rPr lang="es-ES" dirty="0"/>
              <a:t>Vector3.left=(-1,0,0)</a:t>
            </a:r>
          </a:p>
          <a:p>
            <a:r>
              <a:rPr lang="es-ES" dirty="0"/>
              <a:t>Vector3.up=(0,2,0)</a:t>
            </a:r>
          </a:p>
          <a:p>
            <a:r>
              <a:rPr lang="es-ES" dirty="0"/>
              <a:t>Vector3.down=(0,-1,0)</a:t>
            </a:r>
          </a:p>
          <a:p>
            <a:r>
              <a:rPr lang="es-ES" dirty="0"/>
              <a:t>Vector3.forward=(0,0,1)</a:t>
            </a:r>
          </a:p>
          <a:p>
            <a:r>
              <a:rPr lang="es-ES" dirty="0"/>
              <a:t>Vector3.back=(0,0,-1)</a:t>
            </a:r>
          </a:p>
          <a:p>
            <a:r>
              <a:rPr lang="es-ES" dirty="0"/>
              <a:t>Vector3.one=(1,1,1)</a:t>
            </a:r>
          </a:p>
          <a:p>
            <a:r>
              <a:rPr lang="es-ES" dirty="0" err="1"/>
              <a:t>Transform.localeScale</a:t>
            </a:r>
            <a:r>
              <a:rPr lang="es-ES" dirty="0"/>
              <a:t> = Vector3.one</a:t>
            </a:r>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1AE6E669-A6D4-4ADF-A63D-129A91478690}"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75</a:t>
            </a:fld>
            <a:endParaRPr lang="es-ES"/>
          </a:p>
        </p:txBody>
      </p:sp>
      <p:sp>
        <p:nvSpPr>
          <p:cNvPr id="7" name="Rectángulo 6">
            <a:extLst>
              <a:ext uri="{FF2B5EF4-FFF2-40B4-BE49-F238E27FC236}">
                <a16:creationId xmlns:a16="http://schemas.microsoft.com/office/drawing/2014/main" id="{C529E68D-A357-4ACB-A0CA-36BC7BACC581}"/>
              </a:ext>
            </a:extLst>
          </p:cNvPr>
          <p:cNvSpPr/>
          <p:nvPr/>
        </p:nvSpPr>
        <p:spPr>
          <a:xfrm>
            <a:off x="9381125" y="97768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Constantes</a:t>
            </a:r>
          </a:p>
        </p:txBody>
      </p:sp>
      <p:cxnSp>
        <p:nvCxnSpPr>
          <p:cNvPr id="8" name="Conector recto de flecha 7">
            <a:extLst>
              <a:ext uri="{FF2B5EF4-FFF2-40B4-BE49-F238E27FC236}">
                <a16:creationId xmlns:a16="http://schemas.microsoft.com/office/drawing/2014/main" id="{1587EC8A-68A1-4E2E-A568-1F170542A840}"/>
              </a:ext>
            </a:extLst>
          </p:cNvPr>
          <p:cNvCxnSpPr>
            <a:cxnSpLocks/>
            <a:stCxn id="7" idx="2"/>
          </p:cNvCxnSpPr>
          <p:nvPr/>
        </p:nvCxnSpPr>
        <p:spPr>
          <a:xfrm flipH="1">
            <a:off x="6096001" y="2256073"/>
            <a:ext cx="4435766" cy="117292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0" name="Rectángulo 9">
            <a:extLst>
              <a:ext uri="{FF2B5EF4-FFF2-40B4-BE49-F238E27FC236}">
                <a16:creationId xmlns:a16="http://schemas.microsoft.com/office/drawing/2014/main" id="{17BF8349-6A3B-483D-8CA2-6BBE3D74003D}"/>
              </a:ext>
            </a:extLst>
          </p:cNvPr>
          <p:cNvSpPr/>
          <p:nvPr/>
        </p:nvSpPr>
        <p:spPr>
          <a:xfrm>
            <a:off x="9533525" y="2917170"/>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Pasar constantes</a:t>
            </a:r>
          </a:p>
        </p:txBody>
      </p:sp>
      <p:cxnSp>
        <p:nvCxnSpPr>
          <p:cNvPr id="11" name="Conector recto de flecha 10">
            <a:extLst>
              <a:ext uri="{FF2B5EF4-FFF2-40B4-BE49-F238E27FC236}">
                <a16:creationId xmlns:a16="http://schemas.microsoft.com/office/drawing/2014/main" id="{BF3777B7-CD1A-40DA-9F49-0F6E5BDBEC47}"/>
              </a:ext>
            </a:extLst>
          </p:cNvPr>
          <p:cNvCxnSpPr>
            <a:cxnSpLocks/>
            <a:stCxn id="10" idx="2"/>
          </p:cNvCxnSpPr>
          <p:nvPr/>
        </p:nvCxnSpPr>
        <p:spPr>
          <a:xfrm flipH="1">
            <a:off x="6248401" y="4195555"/>
            <a:ext cx="4435766" cy="117292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869159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lstStyle/>
          <a:p>
            <a:r>
              <a:rPr lang="es-ES" dirty="0"/>
              <a:t>Ejercicio a realizar</a:t>
            </a:r>
          </a:p>
          <a:p>
            <a:pPr algn="just"/>
            <a:r>
              <a:rPr lang="es-ES" dirty="0"/>
              <a:t>Situar un cubo y una esfera</a:t>
            </a:r>
          </a:p>
          <a:p>
            <a:pPr algn="just"/>
            <a:r>
              <a:rPr lang="es-ES" dirty="0"/>
              <a:t>Necesario</a:t>
            </a:r>
          </a:p>
          <a:p>
            <a:pPr lvl="1" algn="just"/>
            <a:r>
              <a:rPr lang="es-ES" dirty="0"/>
              <a:t>Variable </a:t>
            </a:r>
            <a:r>
              <a:rPr lang="es-ES" b="1" dirty="0" err="1"/>
              <a:t>pos</a:t>
            </a:r>
            <a:r>
              <a:rPr lang="es-ES" dirty="0"/>
              <a:t> que almacena en un Vector3, editable desde el inspector, unas coordenadas x, y, z</a:t>
            </a:r>
          </a:p>
          <a:p>
            <a:pPr lvl="1" algn="just"/>
            <a:r>
              <a:rPr lang="es-ES" dirty="0"/>
              <a:t>Variable tipo </a:t>
            </a:r>
            <a:r>
              <a:rPr lang="es-ES" dirty="0" err="1"/>
              <a:t>float</a:t>
            </a:r>
            <a:r>
              <a:rPr lang="es-ES" dirty="0"/>
              <a:t> editable desde el inspector llamada </a:t>
            </a:r>
            <a:r>
              <a:rPr lang="es-ES" b="1" dirty="0"/>
              <a:t>factor</a:t>
            </a:r>
          </a:p>
          <a:p>
            <a:pPr lvl="1" algn="just"/>
            <a:r>
              <a:rPr lang="es-ES" b="1" dirty="0"/>
              <a:t>Variable de tipo </a:t>
            </a:r>
            <a:r>
              <a:rPr lang="es-ES" b="1" dirty="0" err="1"/>
              <a:t>Transform</a:t>
            </a:r>
            <a:r>
              <a:rPr lang="es-ES" b="1" dirty="0"/>
              <a:t> que permita en el inspector arrastrar el </a:t>
            </a:r>
            <a:r>
              <a:rPr lang="es-ES" b="1" dirty="0" err="1"/>
              <a:t>transform</a:t>
            </a:r>
            <a:r>
              <a:rPr lang="es-ES" b="1" dirty="0"/>
              <a:t> de la esfera.</a:t>
            </a:r>
          </a:p>
          <a:p>
            <a:pPr lvl="1"/>
            <a:endParaRPr lang="es-ES" b="1" dirty="0"/>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A47E8B74-87A3-4D3E-A72E-993AD498E207}"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76</a:t>
            </a:fld>
            <a:endParaRPr lang="es-ES"/>
          </a:p>
        </p:txBody>
      </p:sp>
    </p:spTree>
    <p:extLst>
      <p:ext uri="{BB962C8B-B14F-4D97-AF65-F5344CB8AC3E}">
        <p14:creationId xmlns:p14="http://schemas.microsoft.com/office/powerpoint/2010/main" val="26528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lstStyle/>
          <a:p>
            <a:pPr algn="just"/>
            <a:r>
              <a:rPr lang="es-ES" dirty="0"/>
              <a:t>Operaciones en START</a:t>
            </a:r>
          </a:p>
          <a:p>
            <a:pPr lvl="1" algn="just"/>
            <a:r>
              <a:rPr lang="es-ES" dirty="0"/>
              <a:t>Situar el cubo en la posición 0,0,0</a:t>
            </a:r>
          </a:p>
          <a:p>
            <a:pPr lvl="1" algn="just"/>
            <a:r>
              <a:rPr lang="es-ES" dirty="0"/>
              <a:t>Escalar el cubo al valor de la variable factor en sus tres dimensiones</a:t>
            </a:r>
          </a:p>
          <a:p>
            <a:pPr lvl="1" algn="just"/>
            <a:r>
              <a:rPr lang="es-ES" dirty="0"/>
              <a:t>La coordenada de posición </a:t>
            </a:r>
            <a:r>
              <a:rPr lang="es-ES" b="1" dirty="0"/>
              <a:t>y </a:t>
            </a:r>
            <a:r>
              <a:rPr lang="es-ES" dirty="0"/>
              <a:t>de la esfera se actualiza con la coordenada </a:t>
            </a:r>
            <a:r>
              <a:rPr lang="es-ES" b="1" dirty="0"/>
              <a:t>y </a:t>
            </a:r>
            <a:r>
              <a:rPr lang="es-ES" dirty="0"/>
              <a:t> de la variable </a:t>
            </a:r>
            <a:r>
              <a:rPr lang="es-ES" dirty="0" err="1"/>
              <a:t>pos</a:t>
            </a:r>
            <a:endParaRPr lang="es-ES" dirty="0"/>
          </a:p>
          <a:p>
            <a:pPr lvl="1" algn="just"/>
            <a:r>
              <a:rPr lang="es-ES" dirty="0"/>
              <a:t>El vector dirección frente de la espera es igual que el del cubo</a:t>
            </a:r>
          </a:p>
          <a:p>
            <a:pPr lvl="1" algn="just"/>
            <a:r>
              <a:rPr lang="es-ES" dirty="0"/>
              <a:t>Imprimir por consola la distancia entre el cubo y la esfera</a:t>
            </a:r>
          </a:p>
          <a:p>
            <a:pPr lvl="1" algn="just"/>
            <a:r>
              <a:rPr lang="es-ES" dirty="0"/>
              <a:t>Imprimir por consola el vector dirección que va de la espera a la posición almacenada en </a:t>
            </a:r>
            <a:r>
              <a:rPr lang="es-ES" dirty="0" err="1"/>
              <a:t>pos</a:t>
            </a:r>
            <a:r>
              <a:rPr lang="es-ES" dirty="0"/>
              <a:t>.</a:t>
            </a:r>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2D956629-489A-4B6F-B025-C0988C01420C}"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77</a:t>
            </a:fld>
            <a:endParaRPr lang="es-ES"/>
          </a:p>
        </p:txBody>
      </p:sp>
    </p:spTree>
    <p:extLst>
      <p:ext uri="{BB962C8B-B14F-4D97-AF65-F5344CB8AC3E}">
        <p14:creationId xmlns:p14="http://schemas.microsoft.com/office/powerpoint/2010/main" val="3876961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lstStyle/>
          <a:p>
            <a:r>
              <a:rPr lang="es-ES" dirty="0"/>
              <a:t>Nuevo proyecto </a:t>
            </a:r>
            <a:r>
              <a:rPr lang="es-ES" dirty="0">
                <a:sym typeface="Wingdings" panose="05000000000000000000" pitchFamily="2" charset="2"/>
              </a:rPr>
              <a:t> </a:t>
            </a:r>
            <a:r>
              <a:rPr lang="es-ES" b="1" dirty="0">
                <a:sym typeface="Wingdings" panose="05000000000000000000" pitchFamily="2" charset="2"/>
              </a:rPr>
              <a:t>Tema 10. Ejemplo 5</a:t>
            </a:r>
          </a:p>
          <a:p>
            <a:r>
              <a:rPr lang="es-ES" b="1" dirty="0">
                <a:sym typeface="Wingdings" panose="05000000000000000000" pitchFamily="2" charset="2"/>
              </a:rPr>
              <a:t>Crear el cubo y la esfera en 3D</a:t>
            </a:r>
          </a:p>
          <a:p>
            <a:endParaRPr lang="es-ES" dirty="0"/>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8359D26B-0480-4476-916B-2458EB7B72C9}"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78</a:t>
            </a:fld>
            <a:endParaRPr lang="es-ES"/>
          </a:p>
        </p:txBody>
      </p:sp>
      <p:pic>
        <p:nvPicPr>
          <p:cNvPr id="7" name="Imagen 6">
            <a:extLst>
              <a:ext uri="{FF2B5EF4-FFF2-40B4-BE49-F238E27FC236}">
                <a16:creationId xmlns:a16="http://schemas.microsoft.com/office/drawing/2014/main" id="{EF304E6D-08AB-4C14-A649-69A494F5D1CC}"/>
              </a:ext>
            </a:extLst>
          </p:cNvPr>
          <p:cNvPicPr>
            <a:picLocks noChangeAspect="1"/>
          </p:cNvPicPr>
          <p:nvPr/>
        </p:nvPicPr>
        <p:blipFill rotWithShape="1">
          <a:blip r:embed="rId2"/>
          <a:srcRect r="32895" b="42456"/>
          <a:stretch/>
        </p:blipFill>
        <p:spPr>
          <a:xfrm>
            <a:off x="1868048" y="2668136"/>
            <a:ext cx="8181474" cy="3946358"/>
          </a:xfrm>
          <a:prstGeom prst="rect">
            <a:avLst/>
          </a:prstGeom>
        </p:spPr>
      </p:pic>
    </p:spTree>
    <p:extLst>
      <p:ext uri="{BB962C8B-B14F-4D97-AF65-F5344CB8AC3E}">
        <p14:creationId xmlns:p14="http://schemas.microsoft.com/office/powerpoint/2010/main" val="4097060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a:xfrm>
            <a:off x="1341120" y="1031966"/>
            <a:ext cx="9509760" cy="4997613"/>
          </a:xfrm>
        </p:spPr>
        <p:txBody>
          <a:bodyPr/>
          <a:lstStyle/>
          <a:p>
            <a:r>
              <a:rPr lang="es-ES" dirty="0"/>
              <a:t>Crear el script vectores</a:t>
            </a:r>
          </a:p>
          <a:p>
            <a:endParaRPr lang="es-ES" dirty="0"/>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BBB2F16C-BA8E-411C-8B5B-DD81CDE3416B}"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79</a:t>
            </a:fld>
            <a:endParaRPr lang="es-ES"/>
          </a:p>
        </p:txBody>
      </p:sp>
      <p:sp>
        <p:nvSpPr>
          <p:cNvPr id="7" name="Rectángulo 6">
            <a:extLst>
              <a:ext uri="{FF2B5EF4-FFF2-40B4-BE49-F238E27FC236}">
                <a16:creationId xmlns:a16="http://schemas.microsoft.com/office/drawing/2014/main" id="{D15233A7-5947-4295-AC09-0E2803909114}"/>
              </a:ext>
            </a:extLst>
          </p:cNvPr>
          <p:cNvSpPr/>
          <p:nvPr/>
        </p:nvSpPr>
        <p:spPr>
          <a:xfrm>
            <a:off x="625642" y="1359854"/>
            <a:ext cx="11357811" cy="5355312"/>
          </a:xfrm>
          <a:prstGeom prst="rect">
            <a:avLst/>
          </a:prstGeom>
        </p:spPr>
        <p:txBody>
          <a:bodyPr wrap="square">
            <a:spAutoFit/>
          </a:bodyPr>
          <a:lstStyle/>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System.Collections.Generic</a:t>
            </a:r>
            <a:r>
              <a:rPr lang="es-ES" dirty="0">
                <a:solidFill>
                  <a:srgbClr val="000000"/>
                </a:solidFill>
                <a:latin typeface="Consolas" panose="020B0609020204030204" pitchFamily="49" charset="0"/>
              </a:rPr>
              <a:t>;</a:t>
            </a:r>
          </a:p>
          <a:p>
            <a:r>
              <a:rPr lang="es-ES" dirty="0" err="1">
                <a:solidFill>
                  <a:srgbClr val="0000FF"/>
                </a:solidFill>
                <a:latin typeface="Consolas" panose="020B0609020204030204" pitchFamily="49" charset="0"/>
              </a:rPr>
              <a:t>using</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UnityEngine</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class</a:t>
            </a:r>
            <a:r>
              <a:rPr lang="es-ES" dirty="0">
                <a:solidFill>
                  <a:srgbClr val="000000"/>
                </a:solidFill>
                <a:latin typeface="Consolas" panose="020B0609020204030204" pitchFamily="49" charset="0"/>
              </a:rPr>
              <a:t> </a:t>
            </a:r>
            <a:r>
              <a:rPr lang="es-ES" dirty="0">
                <a:solidFill>
                  <a:srgbClr val="2B91AF"/>
                </a:solidFill>
                <a:latin typeface="Consolas" panose="020B0609020204030204" pitchFamily="49" charset="0"/>
              </a:rPr>
              <a:t>Vectores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MonoBehaviour</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Vector3 </a:t>
            </a:r>
            <a:r>
              <a:rPr lang="es-ES" dirty="0" err="1">
                <a:solidFill>
                  <a:srgbClr val="000000"/>
                </a:solidFill>
                <a:latin typeface="Consolas" panose="020B0609020204030204" pitchFamily="49" charset="0"/>
              </a:rPr>
              <a:t>pos</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float</a:t>
            </a:r>
            <a:r>
              <a:rPr lang="es-ES" dirty="0">
                <a:solidFill>
                  <a:srgbClr val="000000"/>
                </a:solidFill>
                <a:latin typeface="Consolas" panose="020B0609020204030204" pitchFamily="49" charset="0"/>
              </a:rPr>
              <a:t> factor;</a:t>
            </a: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public</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Transform</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sphereTransform</a:t>
            </a:r>
            <a:r>
              <a:rPr lang="es-ES" dirty="0">
                <a:solidFill>
                  <a:srgbClr val="000000"/>
                </a:solidFill>
                <a:latin typeface="Consolas" panose="020B0609020204030204" pitchFamily="49" charset="0"/>
              </a:rPr>
              <a:t>;</a:t>
            </a:r>
          </a:p>
          <a:p>
            <a:endParaRPr lang="es-ES" dirty="0">
              <a:solidFill>
                <a:srgbClr val="000000"/>
              </a:solidFill>
              <a:latin typeface="Consolas" panose="020B0609020204030204" pitchFamily="49" charset="0"/>
            </a:endParaRPr>
          </a:p>
          <a:p>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void</a:t>
            </a:r>
            <a:r>
              <a:rPr lang="es-ES" dirty="0">
                <a:solidFill>
                  <a:srgbClr val="000000"/>
                </a:solidFill>
                <a:latin typeface="Consolas" panose="020B0609020204030204" pitchFamily="49" charset="0"/>
              </a:rPr>
              <a:t> </a:t>
            </a:r>
            <a:r>
              <a:rPr lang="es-ES" dirty="0" err="1">
                <a:solidFill>
                  <a:srgbClr val="0000FF"/>
                </a:solidFill>
                <a:latin typeface="Consolas" panose="020B0609020204030204" pitchFamily="49" charset="0"/>
              </a:rPr>
              <a:t>Start</a:t>
            </a:r>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transform.position</a:t>
            </a:r>
            <a:r>
              <a:rPr lang="es-ES" dirty="0">
                <a:solidFill>
                  <a:srgbClr val="000000"/>
                </a:solidFill>
                <a:latin typeface="Consolas" panose="020B0609020204030204" pitchFamily="49" charset="0"/>
              </a:rPr>
              <a:t> = Vector3.zero;</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transform.localScale</a:t>
            </a:r>
            <a:r>
              <a:rPr lang="es-ES" dirty="0">
                <a:solidFill>
                  <a:srgbClr val="000000"/>
                </a:solidFill>
                <a:latin typeface="Consolas" panose="020B0609020204030204" pitchFamily="49" charset="0"/>
              </a:rPr>
              <a:t> = Vector3.one * factor;</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sphereTransform.position</a:t>
            </a:r>
            <a:r>
              <a:rPr lang="es-ES" dirty="0">
                <a:solidFill>
                  <a:srgbClr val="000000"/>
                </a:solidFill>
                <a:latin typeface="Consolas" panose="020B0609020204030204" pitchFamily="49" charset="0"/>
              </a:rPr>
              <a:t> = </a:t>
            </a:r>
            <a:r>
              <a:rPr lang="es-ES" dirty="0">
                <a:solidFill>
                  <a:srgbClr val="0000FF"/>
                </a:solidFill>
                <a:latin typeface="Consolas" panose="020B0609020204030204" pitchFamily="49" charset="0"/>
              </a:rPr>
              <a:t>new</a:t>
            </a:r>
            <a:r>
              <a:rPr lang="es-ES" dirty="0">
                <a:solidFill>
                  <a:srgbClr val="000000"/>
                </a:solidFill>
                <a:latin typeface="Consolas" panose="020B0609020204030204" pitchFamily="49" charset="0"/>
              </a:rPr>
              <a:t> Vector3(</a:t>
            </a:r>
            <a:r>
              <a:rPr lang="es-ES" dirty="0" err="1">
                <a:solidFill>
                  <a:srgbClr val="000000"/>
                </a:solidFill>
                <a:latin typeface="Consolas" panose="020B0609020204030204" pitchFamily="49" charset="0"/>
              </a:rPr>
              <a:t>sphereTransform.position.x</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pos.y</a:t>
            </a:r>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sphereTransform.position.z</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sphereTransform.forward</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transform.forward</a:t>
            </a:r>
            <a:r>
              <a:rPr lang="es-ES" dirty="0">
                <a:solidFill>
                  <a:srgbClr val="000000"/>
                </a:solidFill>
                <a:latin typeface="Consolas" panose="020B0609020204030204" pitchFamily="49" charset="0"/>
              </a:rPr>
              <a:t>;</a:t>
            </a:r>
          </a:p>
          <a:p>
            <a:r>
              <a:rPr lang="fr-FR" dirty="0">
                <a:solidFill>
                  <a:srgbClr val="000000"/>
                </a:solidFill>
                <a:latin typeface="Consolas" panose="020B0609020204030204" pitchFamily="49" charset="0"/>
              </a:rPr>
              <a:t>        Debug.Log(Vector3.Distance(transform.position, sphereTransform.position));</a:t>
            </a:r>
          </a:p>
          <a:p>
            <a:r>
              <a:rPr lang="es-ES" dirty="0">
                <a:solidFill>
                  <a:srgbClr val="000000"/>
                </a:solidFill>
                <a:latin typeface="Consolas" panose="020B0609020204030204" pitchFamily="49" charset="0"/>
              </a:rPr>
              <a:t>        </a:t>
            </a:r>
            <a:r>
              <a:rPr lang="es-ES" dirty="0" err="1">
                <a:solidFill>
                  <a:srgbClr val="000000"/>
                </a:solidFill>
                <a:latin typeface="Consolas" panose="020B0609020204030204" pitchFamily="49" charset="0"/>
              </a:rPr>
              <a:t>Debug.Log</a:t>
            </a:r>
            <a:r>
              <a:rPr lang="es-ES" dirty="0">
                <a:solidFill>
                  <a:srgbClr val="000000"/>
                </a:solidFill>
                <a:latin typeface="Consolas" panose="020B0609020204030204" pitchFamily="49" charset="0"/>
              </a:rPr>
              <a:t>(</a:t>
            </a:r>
            <a:r>
              <a:rPr lang="es-ES" dirty="0" err="1">
                <a:solidFill>
                  <a:srgbClr val="000000"/>
                </a:solidFill>
                <a:latin typeface="Consolas" panose="020B0609020204030204" pitchFamily="49" charset="0"/>
              </a:rPr>
              <a:t>pos</a:t>
            </a:r>
            <a:r>
              <a:rPr lang="es-ES" dirty="0">
                <a:solidFill>
                  <a:srgbClr val="000000"/>
                </a:solidFill>
                <a:latin typeface="Consolas" panose="020B0609020204030204" pitchFamily="49" charset="0"/>
              </a:rPr>
              <a:t> - </a:t>
            </a:r>
            <a:r>
              <a:rPr lang="es-ES" dirty="0" err="1">
                <a:solidFill>
                  <a:srgbClr val="000000"/>
                </a:solidFill>
                <a:latin typeface="Consolas" panose="020B0609020204030204" pitchFamily="49" charset="0"/>
              </a:rPr>
              <a:t>sphereTransform.position</a:t>
            </a:r>
            <a:r>
              <a:rPr lang="es-ES" dirty="0">
                <a:solidFill>
                  <a:srgbClr val="000000"/>
                </a:solidFill>
                <a:latin typeface="Consolas" panose="020B0609020204030204" pitchFamily="49" charset="0"/>
              </a:rPr>
              <a:t>);</a:t>
            </a:r>
          </a:p>
          <a:p>
            <a:r>
              <a:rPr lang="es-ES" dirty="0">
                <a:solidFill>
                  <a:srgbClr val="000000"/>
                </a:solidFill>
                <a:latin typeface="Consolas" panose="020B0609020204030204" pitchFamily="49" charset="0"/>
              </a:rPr>
              <a:t>    }</a:t>
            </a:r>
          </a:p>
          <a:p>
            <a:r>
              <a:rPr lang="es-ES" dirty="0">
                <a:solidFill>
                  <a:srgbClr val="000000"/>
                </a:solidFill>
                <a:latin typeface="Consolas" panose="020B0609020204030204" pitchFamily="49" charset="0"/>
              </a:rPr>
              <a:t>}</a:t>
            </a:r>
            <a:endParaRPr lang="es-ES" dirty="0"/>
          </a:p>
        </p:txBody>
      </p:sp>
    </p:spTree>
    <p:extLst>
      <p:ext uri="{BB962C8B-B14F-4D97-AF65-F5344CB8AC3E}">
        <p14:creationId xmlns:p14="http://schemas.microsoft.com/office/powerpoint/2010/main" val="222578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F9ABC7-18BE-4431-9F58-131425581C66}"/>
              </a:ext>
            </a:extLst>
          </p:cNvPr>
          <p:cNvSpPr>
            <a:spLocks noGrp="1"/>
          </p:cNvSpPr>
          <p:nvPr>
            <p:ph type="title"/>
          </p:nvPr>
        </p:nvSpPr>
        <p:spPr/>
        <p:txBody>
          <a:bodyPr/>
          <a:lstStyle/>
          <a:p>
            <a:r>
              <a:rPr lang="es-ES" dirty="0"/>
              <a:t>1. C#</a:t>
            </a:r>
          </a:p>
        </p:txBody>
      </p:sp>
      <p:sp>
        <p:nvSpPr>
          <p:cNvPr id="3" name="Marcador de contenido 2">
            <a:extLst>
              <a:ext uri="{FF2B5EF4-FFF2-40B4-BE49-F238E27FC236}">
                <a16:creationId xmlns:a16="http://schemas.microsoft.com/office/drawing/2014/main" id="{8FEA0599-6CF6-47E4-8CBF-5FA047D754E3}"/>
              </a:ext>
            </a:extLst>
          </p:cNvPr>
          <p:cNvSpPr>
            <a:spLocks noGrp="1"/>
          </p:cNvSpPr>
          <p:nvPr>
            <p:ph idx="1"/>
          </p:nvPr>
        </p:nvSpPr>
        <p:spPr/>
        <p:txBody>
          <a:bodyPr/>
          <a:lstStyle/>
          <a:p>
            <a:endParaRPr lang="es-ES"/>
          </a:p>
        </p:txBody>
      </p:sp>
      <p:sp>
        <p:nvSpPr>
          <p:cNvPr id="4" name="Marcador de pie de página 3">
            <a:extLst>
              <a:ext uri="{FF2B5EF4-FFF2-40B4-BE49-F238E27FC236}">
                <a16:creationId xmlns:a16="http://schemas.microsoft.com/office/drawing/2014/main" id="{51106D9F-0197-4888-BAE4-C80EC35FE8FC}"/>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9F7E9D3C-F61A-4C2F-B6BE-F0CE83E3363E}"/>
              </a:ext>
            </a:extLst>
          </p:cNvPr>
          <p:cNvSpPr>
            <a:spLocks noGrp="1"/>
          </p:cNvSpPr>
          <p:nvPr>
            <p:ph type="dt" sz="half" idx="10"/>
          </p:nvPr>
        </p:nvSpPr>
        <p:spPr/>
        <p:txBody>
          <a:bodyPr/>
          <a:lstStyle/>
          <a:p>
            <a:fld id="{4A751E86-ED83-44CD-8E44-33449E09BB15}" type="datetime1">
              <a:rPr lang="es-ES" smtClean="0"/>
              <a:t>10/02/2020</a:t>
            </a:fld>
            <a:endParaRPr lang="es-ES"/>
          </a:p>
        </p:txBody>
      </p:sp>
      <p:sp>
        <p:nvSpPr>
          <p:cNvPr id="6" name="Marcador de número de diapositiva 5">
            <a:extLst>
              <a:ext uri="{FF2B5EF4-FFF2-40B4-BE49-F238E27FC236}">
                <a16:creationId xmlns:a16="http://schemas.microsoft.com/office/drawing/2014/main" id="{D9E3CE89-E37C-48CD-B893-3E635E1287E0}"/>
              </a:ext>
            </a:extLst>
          </p:cNvPr>
          <p:cNvSpPr>
            <a:spLocks noGrp="1"/>
          </p:cNvSpPr>
          <p:nvPr>
            <p:ph type="sldNum" sz="quarter" idx="12"/>
          </p:nvPr>
        </p:nvSpPr>
        <p:spPr/>
        <p:txBody>
          <a:bodyPr/>
          <a:lstStyle/>
          <a:p>
            <a:fld id="{D602F45C-2B69-4F0F-ADF4-1D4CECE2C731}" type="slidenum">
              <a:rPr lang="es-ES" smtClean="0"/>
              <a:t>8</a:t>
            </a:fld>
            <a:endParaRPr lang="es-ES"/>
          </a:p>
        </p:txBody>
      </p:sp>
      <p:pic>
        <p:nvPicPr>
          <p:cNvPr id="5122" name="Picture 2" descr="Cuadro de diálogo Nuevo proyecto con la aplicación de consola seleccionada">
            <a:extLst>
              <a:ext uri="{FF2B5EF4-FFF2-40B4-BE49-F238E27FC236}">
                <a16:creationId xmlns:a16="http://schemas.microsoft.com/office/drawing/2014/main" id="{F6BA924B-23E4-4CCD-A3C9-0B2D296394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319088"/>
            <a:ext cx="8963025"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785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A1074-1E79-4945-A34E-48CD41D159C2}"/>
              </a:ext>
            </a:extLst>
          </p:cNvPr>
          <p:cNvSpPr>
            <a:spLocks noGrp="1"/>
          </p:cNvSpPr>
          <p:nvPr>
            <p:ph type="title"/>
          </p:nvPr>
        </p:nvSpPr>
        <p:spPr/>
        <p:txBody>
          <a:bodyPr/>
          <a:lstStyle/>
          <a:p>
            <a:r>
              <a:rPr lang="es-ES" dirty="0"/>
              <a:t>5. Vectores</a:t>
            </a:r>
          </a:p>
        </p:txBody>
      </p:sp>
      <p:sp>
        <p:nvSpPr>
          <p:cNvPr id="3" name="Marcador de contenido 2">
            <a:extLst>
              <a:ext uri="{FF2B5EF4-FFF2-40B4-BE49-F238E27FC236}">
                <a16:creationId xmlns:a16="http://schemas.microsoft.com/office/drawing/2014/main" id="{BEE8102A-A4E5-4CE5-8341-3A6FC1458495}"/>
              </a:ext>
            </a:extLst>
          </p:cNvPr>
          <p:cNvSpPr>
            <a:spLocks noGrp="1"/>
          </p:cNvSpPr>
          <p:nvPr>
            <p:ph idx="1"/>
          </p:nvPr>
        </p:nvSpPr>
        <p:spPr/>
        <p:txBody>
          <a:bodyPr/>
          <a:lstStyle/>
          <a:p>
            <a:r>
              <a:rPr lang="es-ES" dirty="0"/>
              <a:t>Añadir el script al cube</a:t>
            </a:r>
          </a:p>
        </p:txBody>
      </p:sp>
      <p:sp>
        <p:nvSpPr>
          <p:cNvPr id="4" name="Marcador de pie de página 3">
            <a:extLst>
              <a:ext uri="{FF2B5EF4-FFF2-40B4-BE49-F238E27FC236}">
                <a16:creationId xmlns:a16="http://schemas.microsoft.com/office/drawing/2014/main" id="{C0E882BD-5C86-40B4-ADFF-4FAF9B5C6BBE}"/>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68072FDC-F8DB-46B0-BEA4-81AF87129CCD}"/>
              </a:ext>
            </a:extLst>
          </p:cNvPr>
          <p:cNvSpPr>
            <a:spLocks noGrp="1"/>
          </p:cNvSpPr>
          <p:nvPr>
            <p:ph type="dt" sz="half" idx="10"/>
          </p:nvPr>
        </p:nvSpPr>
        <p:spPr/>
        <p:txBody>
          <a:bodyPr/>
          <a:lstStyle/>
          <a:p>
            <a:fld id="{8D98C290-EF68-43D5-8BFA-40A587914810}" type="datetime1">
              <a:rPr lang="es-ES" smtClean="0"/>
              <a:t>10/02/2020</a:t>
            </a:fld>
            <a:endParaRPr lang="es-ES"/>
          </a:p>
        </p:txBody>
      </p:sp>
      <p:sp>
        <p:nvSpPr>
          <p:cNvPr id="6" name="Marcador de número de diapositiva 5">
            <a:extLst>
              <a:ext uri="{FF2B5EF4-FFF2-40B4-BE49-F238E27FC236}">
                <a16:creationId xmlns:a16="http://schemas.microsoft.com/office/drawing/2014/main" id="{7FB2FA5D-8AC2-4F49-A5B8-50172E5EDC13}"/>
              </a:ext>
            </a:extLst>
          </p:cNvPr>
          <p:cNvSpPr>
            <a:spLocks noGrp="1"/>
          </p:cNvSpPr>
          <p:nvPr>
            <p:ph type="sldNum" sz="quarter" idx="12"/>
          </p:nvPr>
        </p:nvSpPr>
        <p:spPr/>
        <p:txBody>
          <a:bodyPr/>
          <a:lstStyle/>
          <a:p>
            <a:fld id="{D602F45C-2B69-4F0F-ADF4-1D4CECE2C731}" type="slidenum">
              <a:rPr lang="es-ES" smtClean="0"/>
              <a:t>80</a:t>
            </a:fld>
            <a:endParaRPr lang="es-ES"/>
          </a:p>
        </p:txBody>
      </p:sp>
      <p:pic>
        <p:nvPicPr>
          <p:cNvPr id="7" name="Imagen 6">
            <a:extLst>
              <a:ext uri="{FF2B5EF4-FFF2-40B4-BE49-F238E27FC236}">
                <a16:creationId xmlns:a16="http://schemas.microsoft.com/office/drawing/2014/main" id="{EF6D3CD4-A347-4F88-B76C-9AF90AD08E3C}"/>
              </a:ext>
            </a:extLst>
          </p:cNvPr>
          <p:cNvPicPr>
            <a:picLocks noChangeAspect="1"/>
          </p:cNvPicPr>
          <p:nvPr/>
        </p:nvPicPr>
        <p:blipFill rotWithShape="1">
          <a:blip r:embed="rId2"/>
          <a:srcRect l="67527" t="47543" r="2198" b="5089"/>
          <a:stretch/>
        </p:blipFill>
        <p:spPr>
          <a:xfrm>
            <a:off x="4203030" y="2039897"/>
            <a:ext cx="4943519" cy="4350743"/>
          </a:xfrm>
          <a:prstGeom prst="rect">
            <a:avLst/>
          </a:prstGeom>
        </p:spPr>
      </p:pic>
      <p:sp>
        <p:nvSpPr>
          <p:cNvPr id="8" name="Rectángulo 7">
            <a:extLst>
              <a:ext uri="{FF2B5EF4-FFF2-40B4-BE49-F238E27FC236}">
                <a16:creationId xmlns:a16="http://schemas.microsoft.com/office/drawing/2014/main" id="{073F59A7-E2FC-4A6E-8627-EC2C807A2B28}"/>
              </a:ext>
            </a:extLst>
          </p:cNvPr>
          <p:cNvSpPr/>
          <p:nvPr/>
        </p:nvSpPr>
        <p:spPr>
          <a:xfrm>
            <a:off x="9381125" y="977688"/>
            <a:ext cx="2301283" cy="127838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Indicar valores y la espera en </a:t>
            </a:r>
            <a:r>
              <a:rPr lang="es-ES" dirty="0" err="1"/>
              <a:t>sphere</a:t>
            </a:r>
            <a:r>
              <a:rPr lang="es-ES" dirty="0"/>
              <a:t> </a:t>
            </a:r>
            <a:r>
              <a:rPr lang="es-ES" dirty="0" err="1"/>
              <a:t>Transform</a:t>
            </a:r>
            <a:endParaRPr lang="es-ES" dirty="0"/>
          </a:p>
        </p:txBody>
      </p:sp>
      <p:cxnSp>
        <p:nvCxnSpPr>
          <p:cNvPr id="9" name="Conector recto de flecha 8">
            <a:extLst>
              <a:ext uri="{FF2B5EF4-FFF2-40B4-BE49-F238E27FC236}">
                <a16:creationId xmlns:a16="http://schemas.microsoft.com/office/drawing/2014/main" id="{8A529330-43BA-4566-A272-40D979AC84AE}"/>
              </a:ext>
            </a:extLst>
          </p:cNvPr>
          <p:cNvCxnSpPr>
            <a:cxnSpLocks/>
            <a:stCxn id="8" idx="2"/>
          </p:cNvCxnSpPr>
          <p:nvPr/>
        </p:nvCxnSpPr>
        <p:spPr>
          <a:xfrm flipH="1">
            <a:off x="9288379" y="2256073"/>
            <a:ext cx="1243388" cy="84005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12793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9E1B8A-65EC-4BBC-9699-EE7746F44F21}"/>
              </a:ext>
            </a:extLst>
          </p:cNvPr>
          <p:cNvSpPr>
            <a:spLocks noGrp="1"/>
          </p:cNvSpPr>
          <p:nvPr>
            <p:ph type="ctrTitle"/>
          </p:nvPr>
        </p:nvSpPr>
        <p:spPr/>
        <p:txBody>
          <a:bodyPr/>
          <a:lstStyle/>
          <a:p>
            <a:r>
              <a:rPr lang="es-ES" sz="2800" dirty="0" err="1"/>
              <a:t>Prog</a:t>
            </a:r>
            <a:r>
              <a:rPr lang="es-ES" sz="2800" dirty="0"/>
              <a:t>. Multimedia y disp. móviles – Tema 10. Unity</a:t>
            </a:r>
          </a:p>
        </p:txBody>
      </p:sp>
      <p:sp>
        <p:nvSpPr>
          <p:cNvPr id="3" name="Subtítulo 2">
            <a:extLst>
              <a:ext uri="{FF2B5EF4-FFF2-40B4-BE49-F238E27FC236}">
                <a16:creationId xmlns:a16="http://schemas.microsoft.com/office/drawing/2014/main" id="{5BC7FDF7-E420-40B2-BF8F-1BD18981AFDC}"/>
              </a:ext>
            </a:extLst>
          </p:cNvPr>
          <p:cNvSpPr>
            <a:spLocks noGrp="1"/>
          </p:cNvSpPr>
          <p:nvPr>
            <p:ph type="subTitle" idx="1"/>
          </p:nvPr>
        </p:nvSpPr>
        <p:spPr/>
        <p:txBody>
          <a:bodyPr/>
          <a:lstStyle/>
          <a:p>
            <a:r>
              <a:rPr lang="es-ES" dirty="0"/>
              <a:t>Mario Marugán Cancio</a:t>
            </a:r>
          </a:p>
        </p:txBody>
      </p:sp>
      <p:pic>
        <p:nvPicPr>
          <p:cNvPr id="1028" name="Picture 4" descr="Imagen relacionada">
            <a:extLst>
              <a:ext uri="{FF2B5EF4-FFF2-40B4-BE49-F238E27FC236}">
                <a16:creationId xmlns:a16="http://schemas.microsoft.com/office/drawing/2014/main" id="{FD72D169-BBE5-433C-8905-CF01B69CD4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382" y="-51656"/>
            <a:ext cx="8613472" cy="485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50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3C51FB-8A1A-4BBA-A52E-EA01623A3F1E}"/>
              </a:ext>
            </a:extLst>
          </p:cNvPr>
          <p:cNvSpPr>
            <a:spLocks noGrp="1"/>
          </p:cNvSpPr>
          <p:nvPr>
            <p:ph type="title"/>
          </p:nvPr>
        </p:nvSpPr>
        <p:spPr/>
        <p:txBody>
          <a:bodyPr/>
          <a:lstStyle/>
          <a:p>
            <a:r>
              <a:rPr lang="es-ES" dirty="0"/>
              <a:t>1. C#</a:t>
            </a:r>
          </a:p>
        </p:txBody>
      </p:sp>
      <p:sp>
        <p:nvSpPr>
          <p:cNvPr id="3" name="Marcador de contenido 2">
            <a:extLst>
              <a:ext uri="{FF2B5EF4-FFF2-40B4-BE49-F238E27FC236}">
                <a16:creationId xmlns:a16="http://schemas.microsoft.com/office/drawing/2014/main" id="{B5A69061-C997-40D7-BE72-0FF3525E876F}"/>
              </a:ext>
            </a:extLst>
          </p:cNvPr>
          <p:cNvSpPr>
            <a:spLocks noGrp="1"/>
          </p:cNvSpPr>
          <p:nvPr>
            <p:ph idx="1"/>
          </p:nvPr>
        </p:nvSpPr>
        <p:spPr/>
        <p:txBody>
          <a:bodyPr/>
          <a:lstStyle/>
          <a:p>
            <a:r>
              <a:rPr lang="es-ES" dirty="0"/>
              <a:t>Ejemplo de Clase</a:t>
            </a:r>
          </a:p>
          <a:p>
            <a:endParaRPr lang="es-ES" dirty="0"/>
          </a:p>
        </p:txBody>
      </p:sp>
      <p:sp>
        <p:nvSpPr>
          <p:cNvPr id="4" name="Marcador de pie de página 3">
            <a:extLst>
              <a:ext uri="{FF2B5EF4-FFF2-40B4-BE49-F238E27FC236}">
                <a16:creationId xmlns:a16="http://schemas.microsoft.com/office/drawing/2014/main" id="{7969EB88-C741-4D46-BC10-4E5573E968F6}"/>
              </a:ext>
            </a:extLst>
          </p:cNvPr>
          <p:cNvSpPr>
            <a:spLocks noGrp="1"/>
          </p:cNvSpPr>
          <p:nvPr>
            <p:ph type="ftr" sz="quarter" idx="11"/>
          </p:nvPr>
        </p:nvSpPr>
        <p:spPr/>
        <p:txBody>
          <a:bodyPr/>
          <a:lstStyle/>
          <a:p>
            <a:r>
              <a:rPr lang="es-ES"/>
              <a:t>Prog. Multimedia y disp. Móviles -  Tema 10. Unity</a:t>
            </a:r>
            <a:endParaRPr lang="es-ES" dirty="0"/>
          </a:p>
        </p:txBody>
      </p:sp>
      <p:sp>
        <p:nvSpPr>
          <p:cNvPr id="5" name="Marcador de fecha 4">
            <a:extLst>
              <a:ext uri="{FF2B5EF4-FFF2-40B4-BE49-F238E27FC236}">
                <a16:creationId xmlns:a16="http://schemas.microsoft.com/office/drawing/2014/main" id="{75797F34-E108-43BD-B29D-C7A239C68D9E}"/>
              </a:ext>
            </a:extLst>
          </p:cNvPr>
          <p:cNvSpPr>
            <a:spLocks noGrp="1"/>
          </p:cNvSpPr>
          <p:nvPr>
            <p:ph type="dt" sz="half" idx="10"/>
          </p:nvPr>
        </p:nvSpPr>
        <p:spPr/>
        <p:txBody>
          <a:bodyPr/>
          <a:lstStyle/>
          <a:p>
            <a:fld id="{604B1A03-8F8F-4EB7-8251-B707394E3768}" type="datetime1">
              <a:rPr lang="es-ES" smtClean="0"/>
              <a:t>10/02/2020</a:t>
            </a:fld>
            <a:endParaRPr lang="es-ES"/>
          </a:p>
        </p:txBody>
      </p:sp>
      <p:sp>
        <p:nvSpPr>
          <p:cNvPr id="6" name="Marcador de número de diapositiva 5">
            <a:extLst>
              <a:ext uri="{FF2B5EF4-FFF2-40B4-BE49-F238E27FC236}">
                <a16:creationId xmlns:a16="http://schemas.microsoft.com/office/drawing/2014/main" id="{F998FF58-6440-48F4-A9BF-EFB59FEB7306}"/>
              </a:ext>
            </a:extLst>
          </p:cNvPr>
          <p:cNvSpPr>
            <a:spLocks noGrp="1"/>
          </p:cNvSpPr>
          <p:nvPr>
            <p:ph type="sldNum" sz="quarter" idx="12"/>
          </p:nvPr>
        </p:nvSpPr>
        <p:spPr/>
        <p:txBody>
          <a:bodyPr/>
          <a:lstStyle/>
          <a:p>
            <a:fld id="{D602F45C-2B69-4F0F-ADF4-1D4CECE2C731}" type="slidenum">
              <a:rPr lang="es-ES" smtClean="0"/>
              <a:t>9</a:t>
            </a:fld>
            <a:endParaRPr lang="es-ES"/>
          </a:p>
        </p:txBody>
      </p:sp>
      <p:sp>
        <p:nvSpPr>
          <p:cNvPr id="7" name="Rectángulo 6">
            <a:extLst>
              <a:ext uri="{FF2B5EF4-FFF2-40B4-BE49-F238E27FC236}">
                <a16:creationId xmlns:a16="http://schemas.microsoft.com/office/drawing/2014/main" id="{B36F4DEA-E293-4DED-9D64-1CBC5FF76ED1}"/>
              </a:ext>
            </a:extLst>
          </p:cNvPr>
          <p:cNvSpPr/>
          <p:nvPr/>
        </p:nvSpPr>
        <p:spPr>
          <a:xfrm>
            <a:off x="1341120" y="1879586"/>
            <a:ext cx="10956758" cy="4801314"/>
          </a:xfrm>
          <a:prstGeom prst="rect">
            <a:avLst/>
          </a:prstGeom>
        </p:spPr>
        <p:txBody>
          <a:bodyPr wrap="square">
            <a:spAutoFit/>
          </a:bodyPr>
          <a:lstStyle/>
          <a:p>
            <a:r>
              <a:rPr lang="es-ES" dirty="0" err="1"/>
              <a:t>public</a:t>
            </a:r>
            <a:r>
              <a:rPr lang="es-ES" dirty="0"/>
              <a:t> </a:t>
            </a:r>
            <a:r>
              <a:rPr lang="es-ES" dirty="0" err="1"/>
              <a:t>class</a:t>
            </a:r>
            <a:r>
              <a:rPr lang="es-ES" dirty="0"/>
              <a:t> Gato</a:t>
            </a:r>
          </a:p>
          <a:p>
            <a:r>
              <a:rPr lang="es-ES" dirty="0"/>
              <a:t>{</a:t>
            </a:r>
          </a:p>
          <a:p>
            <a:r>
              <a:rPr lang="es-ES" dirty="0"/>
              <a:t>    </a:t>
            </a:r>
            <a:r>
              <a:rPr lang="es-ES" dirty="0" err="1"/>
              <a:t>public</a:t>
            </a:r>
            <a:r>
              <a:rPr lang="es-ES" dirty="0"/>
              <a:t> </a:t>
            </a:r>
            <a:r>
              <a:rPr lang="es-ES" dirty="0" err="1"/>
              <a:t>static</a:t>
            </a:r>
            <a:r>
              <a:rPr lang="es-ES" dirty="0"/>
              <a:t> </a:t>
            </a:r>
            <a:r>
              <a:rPr lang="es-ES" dirty="0" err="1"/>
              <a:t>int</a:t>
            </a:r>
            <a:r>
              <a:rPr lang="es-ES" dirty="0"/>
              <a:t> </a:t>
            </a:r>
            <a:r>
              <a:rPr lang="es-ES" dirty="0" err="1"/>
              <a:t>numeroPatas</a:t>
            </a:r>
            <a:r>
              <a:rPr lang="es-ES" dirty="0"/>
              <a:t> = 4;</a:t>
            </a:r>
          </a:p>
          <a:p>
            <a:endParaRPr lang="es-ES" dirty="0"/>
          </a:p>
          <a:p>
            <a:r>
              <a:rPr lang="es-ES" dirty="0"/>
              <a:t>    </a:t>
            </a:r>
            <a:r>
              <a:rPr lang="es-ES" dirty="0" err="1"/>
              <a:t>public</a:t>
            </a:r>
            <a:r>
              <a:rPr lang="es-ES" dirty="0"/>
              <a:t> </a:t>
            </a:r>
            <a:r>
              <a:rPr lang="es-ES" dirty="0" err="1"/>
              <a:t>string</a:t>
            </a:r>
            <a:r>
              <a:rPr lang="es-ES" dirty="0"/>
              <a:t> nombre;</a:t>
            </a:r>
          </a:p>
          <a:p>
            <a:r>
              <a:rPr lang="es-ES" dirty="0"/>
              <a:t>    </a:t>
            </a:r>
            <a:r>
              <a:rPr lang="es-ES" dirty="0" err="1"/>
              <a:t>public</a:t>
            </a:r>
            <a:r>
              <a:rPr lang="es-ES" dirty="0"/>
              <a:t> </a:t>
            </a:r>
            <a:r>
              <a:rPr lang="es-ES" dirty="0" err="1"/>
              <a:t>int</a:t>
            </a:r>
            <a:r>
              <a:rPr lang="es-ES" dirty="0"/>
              <a:t> meses;</a:t>
            </a:r>
          </a:p>
          <a:p>
            <a:r>
              <a:rPr lang="es-ES" dirty="0"/>
              <a:t>    </a:t>
            </a:r>
            <a:r>
              <a:rPr lang="es-ES" dirty="0" err="1"/>
              <a:t>public</a:t>
            </a:r>
            <a:r>
              <a:rPr lang="es-ES" dirty="0"/>
              <a:t> </a:t>
            </a:r>
            <a:r>
              <a:rPr lang="es-ES" dirty="0" err="1"/>
              <a:t>bool</a:t>
            </a:r>
            <a:r>
              <a:rPr lang="es-ES" dirty="0"/>
              <a:t> </a:t>
            </a:r>
            <a:r>
              <a:rPr lang="es-ES" dirty="0" err="1"/>
              <a:t>tieneChip</a:t>
            </a:r>
            <a:r>
              <a:rPr lang="es-ES" dirty="0"/>
              <a:t>;</a:t>
            </a:r>
          </a:p>
          <a:p>
            <a:endParaRPr lang="es-ES" dirty="0"/>
          </a:p>
          <a:p>
            <a:r>
              <a:rPr lang="es-ES" dirty="0"/>
              <a:t>    </a:t>
            </a:r>
            <a:r>
              <a:rPr lang="es-ES" dirty="0" err="1"/>
              <a:t>private</a:t>
            </a:r>
            <a:r>
              <a:rPr lang="es-ES" dirty="0"/>
              <a:t> </a:t>
            </a:r>
            <a:r>
              <a:rPr lang="es-ES" dirty="0" err="1"/>
              <a:t>int</a:t>
            </a:r>
            <a:r>
              <a:rPr lang="es-ES" dirty="0"/>
              <a:t> </a:t>
            </a:r>
            <a:r>
              <a:rPr lang="es-ES" dirty="0" err="1"/>
              <a:t>numeroId</a:t>
            </a:r>
            <a:r>
              <a:rPr lang="es-ES" dirty="0"/>
              <a:t>;</a:t>
            </a:r>
          </a:p>
          <a:p>
            <a:endParaRPr lang="es-ES" dirty="0"/>
          </a:p>
          <a:p>
            <a:r>
              <a:rPr lang="es-ES" dirty="0"/>
              <a:t>    </a:t>
            </a:r>
            <a:r>
              <a:rPr lang="es-ES" dirty="0" err="1"/>
              <a:t>public</a:t>
            </a:r>
            <a:r>
              <a:rPr lang="es-ES" dirty="0"/>
              <a:t> Gato(</a:t>
            </a:r>
            <a:r>
              <a:rPr lang="es-ES" dirty="0" err="1"/>
              <a:t>string</a:t>
            </a:r>
            <a:r>
              <a:rPr lang="es-ES" dirty="0"/>
              <a:t> n, </a:t>
            </a:r>
            <a:r>
              <a:rPr lang="es-ES" dirty="0" err="1"/>
              <a:t>int</a:t>
            </a:r>
            <a:r>
              <a:rPr lang="es-ES" dirty="0"/>
              <a:t> m, </a:t>
            </a:r>
            <a:r>
              <a:rPr lang="es-ES" dirty="0" err="1"/>
              <a:t>bool</a:t>
            </a:r>
            <a:r>
              <a:rPr lang="es-ES" dirty="0"/>
              <a:t> c)</a:t>
            </a:r>
          </a:p>
          <a:p>
            <a:r>
              <a:rPr lang="es-ES" dirty="0"/>
              <a:t>    {</a:t>
            </a:r>
          </a:p>
          <a:p>
            <a:r>
              <a:rPr lang="es-ES" dirty="0"/>
              <a:t>            nombre = n;</a:t>
            </a:r>
          </a:p>
          <a:p>
            <a:r>
              <a:rPr lang="es-ES" dirty="0"/>
              <a:t>            meses = m;</a:t>
            </a:r>
          </a:p>
          <a:p>
            <a:r>
              <a:rPr lang="es-ES" dirty="0"/>
              <a:t>            </a:t>
            </a:r>
            <a:r>
              <a:rPr lang="es-ES" dirty="0" err="1"/>
              <a:t>tieneChip</a:t>
            </a:r>
            <a:r>
              <a:rPr lang="es-ES" dirty="0"/>
              <a:t> = c;</a:t>
            </a:r>
          </a:p>
          <a:p>
            <a:r>
              <a:rPr lang="es-ES" dirty="0"/>
              <a:t>    }</a:t>
            </a:r>
          </a:p>
          <a:p>
            <a:endParaRPr lang="es-ES" dirty="0"/>
          </a:p>
        </p:txBody>
      </p:sp>
    </p:spTree>
    <p:extLst>
      <p:ext uri="{BB962C8B-B14F-4D97-AF65-F5344CB8AC3E}">
        <p14:creationId xmlns:p14="http://schemas.microsoft.com/office/powerpoint/2010/main" val="213487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lantilla Azul Clase">
  <a:themeElements>
    <a:clrScheme name="Banded Design 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lantilla Azul Clase" id="{7A9F94D4-D473-45C0-90F0-6DEB49356B37}" vid="{2A0B8170-3E33-4C2D-9DF0-D2A5DCC0396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 Azul Clase</Template>
  <TotalTime>1668</TotalTime>
  <Words>4944</Words>
  <Application>Microsoft Office PowerPoint</Application>
  <PresentationFormat>Panorámica</PresentationFormat>
  <Paragraphs>962</Paragraphs>
  <Slides>81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81</vt:i4>
      </vt:variant>
    </vt:vector>
  </HeadingPairs>
  <TitlesOfParts>
    <vt:vector size="87" baseType="lpstr">
      <vt:lpstr>Arial</vt:lpstr>
      <vt:lpstr>Calibri</vt:lpstr>
      <vt:lpstr>Consolas</vt:lpstr>
      <vt:lpstr>Corbel</vt:lpstr>
      <vt:lpstr>Euphemia</vt:lpstr>
      <vt:lpstr>Plantilla Azul Clase</vt:lpstr>
      <vt:lpstr>Prog. Multimedia y disp. móviles – Tema 10. Unity I</vt:lpstr>
      <vt:lpstr>Objetivos</vt:lpstr>
      <vt:lpstr>Contenido</vt:lpstr>
      <vt:lpstr>Bibliografía</vt:lpstr>
      <vt:lpstr>Contenido</vt:lpstr>
      <vt:lpstr>1. Control de personaje</vt:lpstr>
      <vt:lpstr>1. C#</vt:lpstr>
      <vt:lpstr>1. C#</vt:lpstr>
      <vt:lpstr>1. C#</vt:lpstr>
      <vt:lpstr>1. C#</vt:lpstr>
      <vt:lpstr>Contenido</vt:lpstr>
      <vt:lpstr>2. Unity</vt:lpstr>
      <vt:lpstr>2. Unity</vt:lpstr>
      <vt:lpstr>2. Unity</vt:lpstr>
      <vt:lpstr>1. C#</vt:lpstr>
      <vt:lpstr>1. C#</vt:lpstr>
      <vt:lpstr>1. Unity</vt:lpstr>
      <vt:lpstr>Presentación de PowerPoint</vt:lpstr>
      <vt:lpstr>2. Unity</vt:lpstr>
      <vt:lpstr>2. Unity</vt:lpstr>
      <vt:lpstr>2. Unity</vt:lpstr>
      <vt:lpstr>2. Unity</vt:lpstr>
      <vt:lpstr>2. Unity</vt:lpstr>
      <vt:lpstr>2. Unity</vt:lpstr>
      <vt:lpstr>2. Unity</vt:lpstr>
      <vt:lpstr>2. Unity</vt:lpstr>
      <vt:lpstr>2. Unity</vt:lpstr>
      <vt:lpstr>2. Unity</vt:lpstr>
      <vt:lpstr>Contenido</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3. Sentencias de control y enumerados</vt:lpstr>
      <vt:lpstr>Contenido</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4. Componentes (scripts) en Unity</vt:lpstr>
      <vt:lpstr>Contenido</vt:lpstr>
      <vt:lpstr>5. Vectores</vt:lpstr>
      <vt:lpstr>5. Vectores</vt:lpstr>
      <vt:lpstr>5. Vectores</vt:lpstr>
      <vt:lpstr>5. Vectores</vt:lpstr>
      <vt:lpstr>5. Vectores</vt:lpstr>
      <vt:lpstr>5. Vectores</vt:lpstr>
      <vt:lpstr>5. Vectores</vt:lpstr>
      <vt:lpstr>5. Vectores</vt:lpstr>
      <vt:lpstr>5. Vectores</vt:lpstr>
      <vt:lpstr>Prog. Multimedia y disp. móviles – Tema 10. 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Tema 7 – PL/SQL – Parte 1</dc:title>
  <dc:creator>MARIO MARUGÁN CANCIO</dc:creator>
  <cp:lastModifiedBy>MARIO MARUGÁN CANCIO</cp:lastModifiedBy>
  <cp:revision>131</cp:revision>
  <dcterms:created xsi:type="dcterms:W3CDTF">2019-03-02T14:55:10Z</dcterms:created>
  <dcterms:modified xsi:type="dcterms:W3CDTF">2020-02-10T09:14:04Z</dcterms:modified>
</cp:coreProperties>
</file>